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53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s/slide54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55.xml" ContentType="application/vnd.openxmlformats-officedocument.presentationml.slide+xml"/>
  <Override PartName="/ppt/slides/slide43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52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notesMasterIdLst>
    <p:notesMasterId r:id="rId57"/>
  </p:notesMasterIdLst>
  <p:sldIdLst>
    <p:sldId id="256" r:id="rId2"/>
    <p:sldId id="31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70" r:id="rId14"/>
    <p:sldId id="269" r:id="rId15"/>
    <p:sldId id="272" r:id="rId16"/>
    <p:sldId id="273" r:id="rId17"/>
    <p:sldId id="274" r:id="rId18"/>
    <p:sldId id="291" r:id="rId19"/>
    <p:sldId id="279" r:id="rId20"/>
    <p:sldId id="271" r:id="rId21"/>
    <p:sldId id="275" r:id="rId22"/>
    <p:sldId id="276" r:id="rId23"/>
    <p:sldId id="277" r:id="rId24"/>
    <p:sldId id="278" r:id="rId25"/>
    <p:sldId id="285" r:id="rId26"/>
    <p:sldId id="286" r:id="rId27"/>
    <p:sldId id="287" r:id="rId28"/>
    <p:sldId id="288" r:id="rId29"/>
    <p:sldId id="289" r:id="rId30"/>
    <p:sldId id="290" r:id="rId31"/>
    <p:sldId id="293" r:id="rId32"/>
    <p:sldId id="294" r:id="rId33"/>
    <p:sldId id="310" r:id="rId34"/>
    <p:sldId id="311" r:id="rId35"/>
    <p:sldId id="295" r:id="rId36"/>
    <p:sldId id="312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9" r:id="rId48"/>
    <p:sldId id="307" r:id="rId49"/>
    <p:sldId id="308" r:id="rId50"/>
    <p:sldId id="296" r:id="rId51"/>
    <p:sldId id="315" r:id="rId52"/>
    <p:sldId id="314" r:id="rId53"/>
    <p:sldId id="316" r:id="rId54"/>
    <p:sldId id="317" r:id="rId55"/>
    <p:sldId id="313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8" Type="http://schemas.openxmlformats.org/officeDocument/2006/relationships/printerSettings" Target="printerSettings/printerSettings1.bin"/><Relationship Id="rId59" Type="http://schemas.openxmlformats.org/officeDocument/2006/relationships/presProps" Target="pres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7D57E-6C0C-42AD-A73E-E6D8DBF478E1}" type="datetimeFigureOut">
              <a:rPr lang="en-US" smtClean="0"/>
              <a:pPr/>
              <a:t>9/20/11</a:t>
            </a:fld>
            <a:endParaRPr lang="es-P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P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AC33B-1B5D-4504-86AF-6808D8DD1352}" type="slidenum">
              <a:rPr lang="es-PR" smtClean="0"/>
              <a:pPr/>
              <a:t>‹#›</a:t>
            </a:fld>
            <a:endParaRPr lang="es-P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FAC33B-1B5D-4504-86AF-6808D8DD1352}" type="slidenum">
              <a:rPr lang="es-PR" smtClean="0"/>
              <a:pPr/>
              <a:t>7</a:t>
            </a:fld>
            <a:endParaRPr lang="es-P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3" Type="http://schemas.openxmlformats.org/officeDocument/2006/relationships/image" Target="../media/image16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wmf"/><Relationship Id="rId3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wmf"/><Relationship Id="rId3" Type="http://schemas.openxmlformats.org/officeDocument/2006/relationships/image" Target="../media/image26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gif"/><Relationship Id="rId3" Type="http://schemas.openxmlformats.org/officeDocument/2006/relationships/image" Target="../media/image3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gi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PR" sz="3600" dirty="0" smtClean="0"/>
              <a:t>-</a:t>
            </a:r>
            <a:r>
              <a:rPr lang="es-PR" sz="3600" dirty="0" err="1" smtClean="0"/>
              <a:t>ar</a:t>
            </a:r>
            <a:r>
              <a:rPr lang="es-PR" sz="3600" dirty="0" smtClean="0"/>
              <a:t> </a:t>
            </a:r>
            <a:r>
              <a:rPr lang="es-PR" sz="3600" dirty="0" err="1" smtClean="0"/>
              <a:t>verbs</a:t>
            </a:r>
            <a:endParaRPr lang="es-PR" sz="3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PR" sz="5400" dirty="0" smtClean="0"/>
              <a:t>El pretérito</a:t>
            </a:r>
            <a:endParaRPr lang="es-PR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Tú/ Anteayer (the day before yesterday)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86200" y="1752600"/>
            <a:ext cx="5105400" cy="1752600"/>
          </a:xfrm>
        </p:spPr>
        <p:txBody>
          <a:bodyPr>
            <a:normAutofit/>
          </a:bodyPr>
          <a:lstStyle/>
          <a:p>
            <a:r>
              <a:rPr lang="es-PR" dirty="0" smtClean="0"/>
              <a:t>Mont</a:t>
            </a:r>
            <a:r>
              <a:rPr lang="es-PR" dirty="0" smtClean="0">
                <a:solidFill>
                  <a:srgbClr val="FF0000"/>
                </a:solidFill>
              </a:rPr>
              <a:t>ar</a:t>
            </a:r>
          </a:p>
          <a:p>
            <a:r>
              <a:rPr lang="es-PR" dirty="0" err="1" smtClean="0"/>
              <a:t>Mont</a:t>
            </a:r>
            <a:endParaRPr lang="es-PR" dirty="0" smtClean="0"/>
          </a:p>
          <a:p>
            <a:pPr lvl="1"/>
            <a:r>
              <a:rPr lang="es-PR" dirty="0" err="1" smtClean="0">
                <a:solidFill>
                  <a:srgbClr val="FF0000"/>
                </a:solidFill>
              </a:rPr>
              <a:t>aste</a:t>
            </a:r>
            <a:endParaRPr lang="es-PR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cache1.asset-cache.net/xc/200304148-001.jpg?v=1&amp;c=NewsMaker&amp;k=2&amp;d=BEE8F6E6581A11067F6D4FADCC58C4F81F6F6178A68B34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384873"/>
            <a:ext cx="2514600" cy="37873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971800" y="3505200"/>
            <a:ext cx="5867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R" sz="3200" dirty="0" smtClean="0"/>
              <a:t>Tú </a:t>
            </a:r>
            <a:r>
              <a:rPr lang="es-PR" sz="3200" dirty="0" smtClean="0">
                <a:solidFill>
                  <a:srgbClr val="FF0000"/>
                </a:solidFill>
              </a:rPr>
              <a:t>montaste</a:t>
            </a:r>
            <a:r>
              <a:rPr lang="es-PR" sz="3200" dirty="0" smtClean="0"/>
              <a:t> la bici anteayer.</a:t>
            </a:r>
            <a:endParaRPr lang="es-PR" sz="3200" dirty="0"/>
          </a:p>
        </p:txBody>
      </p:sp>
      <p:sp>
        <p:nvSpPr>
          <p:cNvPr id="6" name="Rectangle 5"/>
          <p:cNvSpPr/>
          <p:nvPr/>
        </p:nvSpPr>
        <p:spPr>
          <a:xfrm>
            <a:off x="3048000" y="4191000"/>
            <a:ext cx="5867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R" sz="3200" dirty="0" smtClean="0"/>
              <a:t>Yo </a:t>
            </a:r>
            <a:r>
              <a:rPr lang="es-PR" sz="3200" dirty="0" smtClean="0">
                <a:solidFill>
                  <a:srgbClr val="FF0000"/>
                </a:solidFill>
              </a:rPr>
              <a:t>monté</a:t>
            </a:r>
            <a:r>
              <a:rPr lang="es-PR" sz="3200" dirty="0" smtClean="0"/>
              <a:t> la bici anteayer.</a:t>
            </a:r>
            <a:endParaRPr lang="es-PR" sz="3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1524000"/>
            <a:ext cx="20574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Montar</a:t>
            </a:r>
            <a:endParaRPr kumimoji="0" lang="es-PR" sz="2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Ellos/El sábado pasado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3432048" cy="758952"/>
          </a:xfrm>
        </p:spPr>
        <p:txBody>
          <a:bodyPr>
            <a:normAutofit/>
          </a:bodyPr>
          <a:lstStyle/>
          <a:p>
            <a:r>
              <a:rPr lang="es-PR" sz="3200" dirty="0" smtClean="0"/>
              <a:t>Nadar</a:t>
            </a:r>
            <a:endParaRPr lang="es-PR" sz="3200" dirty="0"/>
          </a:p>
        </p:txBody>
      </p:sp>
      <p:pic>
        <p:nvPicPr>
          <p:cNvPr id="25602" name="Picture 2" descr="http://www.afm.eu/applications/afm_swimming/images/SWIMMING%20UNDER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09800"/>
            <a:ext cx="3441700" cy="2296025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0" y="2133600"/>
            <a:ext cx="4191000" cy="1752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Nad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3200" dirty="0" err="1" smtClean="0"/>
              <a:t>Nad</a:t>
            </a:r>
            <a:r>
              <a:rPr lang="es-PR" sz="3200" dirty="0" smtClean="0"/>
              <a:t>-</a:t>
            </a:r>
          </a:p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aron</a:t>
            </a:r>
            <a:endParaRPr kumimoji="0" lang="es-P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4648200"/>
            <a:ext cx="7391400" cy="914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Ellos 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nadaron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sábado pasado.</a:t>
            </a:r>
            <a:endParaRPr kumimoji="0" lang="es-P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5334000"/>
            <a:ext cx="7391400" cy="914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Nosotros 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nadamos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sábado pasado.</a:t>
            </a:r>
            <a:endParaRPr kumimoji="0" lang="es-P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Tus amigas y tú/ayer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3124200" cy="990600"/>
          </a:xfrm>
        </p:spPr>
        <p:txBody>
          <a:bodyPr/>
          <a:lstStyle/>
          <a:p>
            <a:r>
              <a:rPr lang="es-PR" dirty="0" smtClean="0"/>
              <a:t>Limpiar</a:t>
            </a:r>
            <a:endParaRPr lang="es-PR" dirty="0"/>
          </a:p>
        </p:txBody>
      </p:sp>
      <p:pic>
        <p:nvPicPr>
          <p:cNvPr id="26626" name="Picture 2" descr="http://www.dinf.ne.jp/doc/english/global/david/dwe002/dwe002g/dwe00249g5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57400"/>
            <a:ext cx="3276600" cy="3030675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953000" y="1905000"/>
            <a:ext cx="3505200" cy="1676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Limpi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err="1" smtClean="0"/>
              <a:t>Limpi</a:t>
            </a:r>
            <a:r>
              <a:rPr lang="es-PR" sz="2700" dirty="0" smtClean="0"/>
              <a:t>-</a:t>
            </a:r>
          </a:p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amos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Er- Ir </a:t>
            </a:r>
            <a:r>
              <a:rPr lang="es-PR" dirty="0" err="1" smtClean="0"/>
              <a:t>verbs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R" dirty="0" smtClean="0"/>
              <a:t>Regular –</a:t>
            </a:r>
            <a:r>
              <a:rPr lang="es-PR" dirty="0" err="1" smtClean="0"/>
              <a:t>er</a:t>
            </a:r>
            <a:r>
              <a:rPr lang="es-PR" dirty="0" smtClean="0"/>
              <a:t> and –ir </a:t>
            </a:r>
            <a:r>
              <a:rPr lang="es-PR" dirty="0" err="1" smtClean="0"/>
              <a:t>verbs</a:t>
            </a:r>
            <a:r>
              <a:rPr lang="es-PR" dirty="0" smtClean="0"/>
              <a:t> </a:t>
            </a:r>
            <a:r>
              <a:rPr lang="es-PR" dirty="0" err="1" smtClean="0"/>
              <a:t>have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same</a:t>
            </a:r>
            <a:r>
              <a:rPr lang="es-PR" dirty="0" smtClean="0"/>
              <a:t> </a:t>
            </a:r>
            <a:r>
              <a:rPr lang="es-PR" dirty="0" err="1" smtClean="0"/>
              <a:t>endings</a:t>
            </a:r>
            <a:r>
              <a:rPr lang="es-PR" dirty="0" smtClean="0"/>
              <a:t> in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preterite</a:t>
            </a:r>
            <a:r>
              <a:rPr lang="es-PR" dirty="0" smtClean="0"/>
              <a:t>. </a:t>
            </a:r>
          </a:p>
          <a:p>
            <a:pPr>
              <a:buNone/>
            </a:pPr>
            <a:endParaRPr lang="es-PR" dirty="0"/>
          </a:p>
        </p:txBody>
      </p:sp>
      <p:pic>
        <p:nvPicPr>
          <p:cNvPr id="1027" name="Picture 3" descr="C:\Documents and Settings\owner\Local Settings\Temporary Internet Files\Content.IE5\ENE2QUW5\MPj04386280000[1].jpg"/>
          <p:cNvPicPr>
            <a:picLocks noChangeAspect="1" noChangeArrowheads="1"/>
          </p:cNvPicPr>
          <p:nvPr/>
        </p:nvPicPr>
        <p:blipFill>
          <a:blip r:embed="rId2"/>
          <a:srcRect t="20690" r="1524"/>
          <a:stretch>
            <a:fillRect/>
          </a:stretch>
        </p:blipFill>
        <p:spPr bwMode="auto">
          <a:xfrm>
            <a:off x="3276600" y="2209800"/>
            <a:ext cx="3429000" cy="3943348"/>
          </a:xfrm>
          <a:prstGeom prst="rect">
            <a:avLst/>
          </a:prstGeo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3048000" y="2133600"/>
            <a:ext cx="5105400" cy="43434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Recognize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Chop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es-PR" sz="3000" dirty="0" smtClean="0"/>
          </a:p>
          <a:p>
            <a:pPr marL="1188720" lvl="2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Stem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0" lvl="3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Right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Ending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er</a:t>
            </a:r>
            <a:r>
              <a:rPr lang="es-PR" dirty="0" smtClean="0"/>
              <a:t> - ir </a:t>
            </a:r>
            <a:r>
              <a:rPr lang="es-PR" dirty="0" err="1" smtClean="0"/>
              <a:t>verbs</a:t>
            </a:r>
            <a:r>
              <a:rPr lang="es-PR" dirty="0" smtClean="0"/>
              <a:t> </a:t>
            </a:r>
            <a:r>
              <a:rPr lang="es-PR" dirty="0" err="1" smtClean="0"/>
              <a:t>endings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337048" cy="3730752"/>
          </a:xfrm>
        </p:spPr>
        <p:txBody>
          <a:bodyPr/>
          <a:lstStyle/>
          <a:p>
            <a:r>
              <a:rPr lang="es-PR" dirty="0" smtClean="0"/>
              <a:t>Yo - (</a:t>
            </a:r>
            <a:r>
              <a:rPr lang="es-PR" dirty="0" smtClean="0">
                <a:latin typeface="Calibri"/>
              </a:rPr>
              <a:t>í</a:t>
            </a:r>
            <a:r>
              <a:rPr lang="es-PR" dirty="0" smtClean="0"/>
              <a:t>)</a:t>
            </a:r>
            <a:endParaRPr lang="es-PR" dirty="0" smtClean="0">
              <a:solidFill>
                <a:srgbClr val="FF0000"/>
              </a:solidFill>
            </a:endParaRPr>
          </a:p>
          <a:p>
            <a:r>
              <a:rPr lang="es-PR" dirty="0" smtClean="0"/>
              <a:t>Tu - (iste)</a:t>
            </a:r>
          </a:p>
          <a:p>
            <a:r>
              <a:rPr lang="es-PR" dirty="0" smtClean="0"/>
              <a:t>Usted, el ,ella - (</a:t>
            </a:r>
            <a:r>
              <a:rPr lang="es-PR" dirty="0" err="1" smtClean="0"/>
              <a:t>i</a:t>
            </a:r>
            <a:r>
              <a:rPr lang="es-PR" dirty="0" err="1" smtClean="0">
                <a:latin typeface="Calibri"/>
              </a:rPr>
              <a:t>ó</a:t>
            </a:r>
            <a:r>
              <a:rPr lang="es-PR" dirty="0" smtClean="0"/>
              <a:t>)</a:t>
            </a:r>
          </a:p>
          <a:p>
            <a:r>
              <a:rPr lang="es-PR" dirty="0" smtClean="0"/>
              <a:t>Nosotros (as) - (</a:t>
            </a:r>
            <a:r>
              <a:rPr lang="es-PR" dirty="0" err="1" smtClean="0"/>
              <a:t>imos</a:t>
            </a:r>
            <a:r>
              <a:rPr lang="es-PR" dirty="0" smtClean="0"/>
              <a:t>)</a:t>
            </a:r>
          </a:p>
          <a:p>
            <a:r>
              <a:rPr lang="es-PR" dirty="0" smtClean="0"/>
              <a:t>Ustedes, ellos, ellas - (</a:t>
            </a:r>
            <a:r>
              <a:rPr lang="es-PR" dirty="0" err="1" smtClean="0"/>
              <a:t>ieron</a:t>
            </a:r>
            <a:r>
              <a:rPr lang="es-PR" dirty="0" smtClean="0"/>
              <a:t>)</a:t>
            </a:r>
          </a:p>
          <a:p>
            <a:endParaRPr lang="es-PR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53235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Recib</a:t>
            </a:r>
            <a:r>
              <a:rPr lang="es-PR" sz="3200" dirty="0" smtClean="0">
                <a:solidFill>
                  <a:srgbClr val="FF0000"/>
                </a:solidFill>
              </a:rPr>
              <a:t>í</a:t>
            </a:r>
            <a:r>
              <a:rPr lang="es-PR" sz="3200" dirty="0" smtClean="0"/>
              <a:t> la carta ayer.</a:t>
            </a:r>
          </a:p>
          <a:p>
            <a:r>
              <a:rPr lang="es-PR" sz="3200" dirty="0" smtClean="0"/>
              <a:t>Anoche com</a:t>
            </a:r>
            <a:r>
              <a:rPr lang="es-PR" sz="3200" dirty="0" smtClean="0">
                <a:solidFill>
                  <a:srgbClr val="FF0000"/>
                </a:solidFill>
              </a:rPr>
              <a:t>í</a:t>
            </a:r>
            <a:r>
              <a:rPr lang="es-PR" sz="3200" dirty="0" smtClean="0"/>
              <a:t> arroz con bistec.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er</a:t>
            </a:r>
            <a:r>
              <a:rPr lang="es-PR" dirty="0" smtClean="0"/>
              <a:t> - ir </a:t>
            </a:r>
            <a:r>
              <a:rPr lang="es-PR" dirty="0" err="1" smtClean="0"/>
              <a:t>verbs</a:t>
            </a:r>
            <a:r>
              <a:rPr lang="es-PR" dirty="0" smtClean="0"/>
              <a:t> </a:t>
            </a:r>
            <a:r>
              <a:rPr lang="es-PR" dirty="0" err="1" smtClean="0"/>
              <a:t>endings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337048" cy="3730752"/>
          </a:xfrm>
        </p:spPr>
        <p:txBody>
          <a:bodyPr/>
          <a:lstStyle/>
          <a:p>
            <a:r>
              <a:rPr lang="es-PR" dirty="0" smtClean="0"/>
              <a:t>Yo - (</a:t>
            </a:r>
            <a:r>
              <a:rPr lang="es-PR" dirty="0" smtClean="0">
                <a:latin typeface="Calibri"/>
              </a:rPr>
              <a:t>í</a:t>
            </a:r>
            <a:r>
              <a:rPr lang="es-PR" dirty="0" smtClean="0"/>
              <a:t>)</a:t>
            </a:r>
            <a:endParaRPr lang="es-PR" dirty="0" smtClean="0">
              <a:solidFill>
                <a:srgbClr val="FF0000"/>
              </a:solidFill>
            </a:endParaRPr>
          </a:p>
          <a:p>
            <a:r>
              <a:rPr lang="es-PR" dirty="0" smtClean="0"/>
              <a:t>Tu - (iste)</a:t>
            </a:r>
          </a:p>
          <a:p>
            <a:r>
              <a:rPr lang="es-PR" dirty="0" smtClean="0"/>
              <a:t>Usted, el ,ella - (</a:t>
            </a:r>
            <a:r>
              <a:rPr lang="es-PR" dirty="0" err="1" smtClean="0"/>
              <a:t>i</a:t>
            </a:r>
            <a:r>
              <a:rPr lang="es-PR" dirty="0" err="1" smtClean="0">
                <a:latin typeface="Calibri"/>
              </a:rPr>
              <a:t>ó</a:t>
            </a:r>
            <a:r>
              <a:rPr lang="es-PR" dirty="0" smtClean="0"/>
              <a:t>)</a:t>
            </a:r>
          </a:p>
          <a:p>
            <a:r>
              <a:rPr lang="es-PR" dirty="0" smtClean="0"/>
              <a:t>Nosotros (as) - (</a:t>
            </a:r>
            <a:r>
              <a:rPr lang="es-PR" dirty="0" err="1" smtClean="0"/>
              <a:t>imos</a:t>
            </a:r>
            <a:r>
              <a:rPr lang="es-PR" dirty="0" smtClean="0"/>
              <a:t>)</a:t>
            </a:r>
          </a:p>
          <a:p>
            <a:r>
              <a:rPr lang="es-PR" dirty="0" smtClean="0"/>
              <a:t>Ustedes, ellos, ellas - (</a:t>
            </a:r>
            <a:r>
              <a:rPr lang="es-PR" dirty="0" err="1" smtClean="0"/>
              <a:t>ieron</a:t>
            </a:r>
            <a:r>
              <a:rPr lang="es-PR" dirty="0" smtClean="0"/>
              <a:t>)</a:t>
            </a:r>
          </a:p>
          <a:p>
            <a:endParaRPr lang="es-PR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53235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Mis padres recib</a:t>
            </a:r>
            <a:r>
              <a:rPr lang="es-PR" sz="3200" dirty="0" smtClean="0">
                <a:solidFill>
                  <a:srgbClr val="FF0000"/>
                </a:solidFill>
              </a:rPr>
              <a:t>ieron </a:t>
            </a:r>
            <a:r>
              <a:rPr lang="es-PR" sz="3200" dirty="0" smtClean="0"/>
              <a:t>un regalo muy bonito.</a:t>
            </a:r>
          </a:p>
          <a:p>
            <a:r>
              <a:rPr lang="es-PR" sz="3200" dirty="0" smtClean="0"/>
              <a:t>Tu com</a:t>
            </a:r>
            <a:r>
              <a:rPr lang="es-PR" sz="3200" dirty="0" smtClean="0">
                <a:solidFill>
                  <a:srgbClr val="FF0000"/>
                </a:solidFill>
              </a:rPr>
              <a:t>iste</a:t>
            </a:r>
            <a:r>
              <a:rPr lang="es-PR" sz="3200" dirty="0" smtClean="0"/>
              <a:t> el espagueti y las papas.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Volver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946648" cy="3502152"/>
          </a:xfrm>
        </p:spPr>
        <p:txBody>
          <a:bodyPr/>
          <a:lstStyle/>
          <a:p>
            <a:r>
              <a:rPr lang="es-PR" dirty="0" smtClean="0"/>
              <a:t>Yo - volv</a:t>
            </a:r>
            <a:r>
              <a:rPr lang="es-PR" dirty="0" smtClean="0">
                <a:solidFill>
                  <a:srgbClr val="FF0000"/>
                </a:solidFill>
                <a:latin typeface="Calibri"/>
              </a:rPr>
              <a:t>í</a:t>
            </a:r>
            <a:endParaRPr lang="es-PR" dirty="0" smtClean="0">
              <a:solidFill>
                <a:srgbClr val="FF0000"/>
              </a:solidFill>
            </a:endParaRPr>
          </a:p>
          <a:p>
            <a:r>
              <a:rPr lang="es-PR" dirty="0" smtClean="0"/>
              <a:t>Tu - volv</a:t>
            </a:r>
            <a:r>
              <a:rPr lang="es-PR" dirty="0" smtClean="0">
                <a:solidFill>
                  <a:srgbClr val="FF0000"/>
                </a:solidFill>
              </a:rPr>
              <a:t>iste</a:t>
            </a:r>
          </a:p>
          <a:p>
            <a:r>
              <a:rPr lang="es-PR" dirty="0" smtClean="0"/>
              <a:t>Usted, el ,ella - volv</a:t>
            </a:r>
            <a:r>
              <a:rPr lang="es-PR" dirty="0" smtClean="0">
                <a:solidFill>
                  <a:srgbClr val="FF0000"/>
                </a:solidFill>
              </a:rPr>
              <a:t>i</a:t>
            </a:r>
            <a:r>
              <a:rPr lang="es-PR" dirty="0" smtClean="0">
                <a:solidFill>
                  <a:srgbClr val="FF0000"/>
                </a:solidFill>
                <a:latin typeface="Calibri"/>
              </a:rPr>
              <a:t>ó</a:t>
            </a:r>
            <a:endParaRPr lang="es-PR" dirty="0" smtClean="0">
              <a:solidFill>
                <a:srgbClr val="FF0000"/>
              </a:solidFill>
            </a:endParaRPr>
          </a:p>
          <a:p>
            <a:r>
              <a:rPr lang="es-PR" dirty="0" smtClean="0"/>
              <a:t>Nosotros (as)- volv</a:t>
            </a:r>
            <a:r>
              <a:rPr lang="es-PR" dirty="0" smtClean="0">
                <a:solidFill>
                  <a:srgbClr val="FF0000"/>
                </a:solidFill>
              </a:rPr>
              <a:t>imos</a:t>
            </a:r>
            <a:endParaRPr lang="es-PR" dirty="0" smtClean="0"/>
          </a:p>
          <a:p>
            <a:r>
              <a:rPr lang="es-PR" dirty="0" smtClean="0"/>
              <a:t>Ustedes, ellos, ellas - volvi</a:t>
            </a:r>
            <a:r>
              <a:rPr lang="es-PR" dirty="0" smtClean="0">
                <a:solidFill>
                  <a:srgbClr val="FF0000"/>
                </a:solidFill>
              </a:rPr>
              <a:t>eron</a:t>
            </a:r>
          </a:p>
          <a:p>
            <a:endParaRPr lang="es-PR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53235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Mis amigos volv</a:t>
            </a:r>
            <a:r>
              <a:rPr lang="es-PR" sz="3200" dirty="0" smtClean="0">
                <a:solidFill>
                  <a:srgbClr val="FF0000"/>
                </a:solidFill>
              </a:rPr>
              <a:t>ieron </a:t>
            </a:r>
            <a:r>
              <a:rPr lang="es-PR" sz="3200" dirty="0" smtClean="0"/>
              <a:t>a la escuela.</a:t>
            </a:r>
          </a:p>
          <a:p>
            <a:r>
              <a:rPr lang="es-PR" sz="3200" dirty="0" smtClean="0"/>
              <a:t>Yo volv</a:t>
            </a:r>
            <a:r>
              <a:rPr lang="es-PR" sz="3200" dirty="0" smtClean="0">
                <a:solidFill>
                  <a:srgbClr val="FF0000"/>
                </a:solidFill>
              </a:rPr>
              <a:t>í</a:t>
            </a:r>
            <a:r>
              <a:rPr lang="es-PR" sz="3200" dirty="0" smtClean="0"/>
              <a:t> a mi casa para comer.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Ver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946648" cy="3502152"/>
          </a:xfrm>
        </p:spPr>
        <p:txBody>
          <a:bodyPr/>
          <a:lstStyle/>
          <a:p>
            <a:r>
              <a:rPr lang="es-PR" dirty="0" smtClean="0"/>
              <a:t>Yo - v</a:t>
            </a:r>
            <a:r>
              <a:rPr lang="es-PR" dirty="0" smtClean="0">
                <a:solidFill>
                  <a:srgbClr val="FF0000"/>
                </a:solidFill>
              </a:rPr>
              <a:t>i</a:t>
            </a:r>
          </a:p>
          <a:p>
            <a:r>
              <a:rPr lang="es-PR" dirty="0" smtClean="0"/>
              <a:t>Tu - v</a:t>
            </a:r>
            <a:r>
              <a:rPr lang="es-PR" dirty="0" smtClean="0">
                <a:solidFill>
                  <a:srgbClr val="FF0000"/>
                </a:solidFill>
              </a:rPr>
              <a:t>iste</a:t>
            </a:r>
          </a:p>
          <a:p>
            <a:r>
              <a:rPr lang="es-PR" dirty="0" smtClean="0"/>
              <a:t>Usted, el ,ella - v</a:t>
            </a:r>
            <a:r>
              <a:rPr lang="es-PR" dirty="0" smtClean="0">
                <a:solidFill>
                  <a:srgbClr val="FF0000"/>
                </a:solidFill>
              </a:rPr>
              <a:t>io</a:t>
            </a:r>
          </a:p>
          <a:p>
            <a:r>
              <a:rPr lang="es-PR" dirty="0" smtClean="0"/>
              <a:t>Nosotros (as)- v</a:t>
            </a:r>
            <a:r>
              <a:rPr lang="es-PR" dirty="0" smtClean="0">
                <a:solidFill>
                  <a:srgbClr val="FF0000"/>
                </a:solidFill>
              </a:rPr>
              <a:t>imos</a:t>
            </a:r>
          </a:p>
          <a:p>
            <a:r>
              <a:rPr lang="es-PR" dirty="0" smtClean="0"/>
              <a:t>Ustedes, ellos, ellas – v</a:t>
            </a:r>
            <a:r>
              <a:rPr lang="es-PR" dirty="0" smtClean="0">
                <a:solidFill>
                  <a:srgbClr val="FF0000"/>
                </a:solidFill>
              </a:rPr>
              <a:t>ieron</a:t>
            </a:r>
            <a:r>
              <a:rPr lang="es-PR" dirty="0" smtClean="0"/>
              <a:t>.</a:t>
            </a:r>
            <a:endParaRPr lang="es-PR" dirty="0" smtClean="0">
              <a:solidFill>
                <a:srgbClr val="FF0000"/>
              </a:solidFill>
            </a:endParaRPr>
          </a:p>
          <a:p>
            <a:endParaRPr lang="es-PR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1905000"/>
            <a:ext cx="2743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PR" sz="2800" dirty="0" smtClean="0"/>
              <a:t>Ver</a:t>
            </a:r>
          </a:p>
          <a:p>
            <a:pPr>
              <a:buFont typeface="Arial" pitchFamily="34" charset="0"/>
              <a:buChar char="•"/>
            </a:pPr>
            <a:r>
              <a:rPr lang="es-PR" sz="2800" dirty="0" smtClean="0"/>
              <a:t>V</a:t>
            </a:r>
            <a:r>
              <a:rPr lang="es-PR" sz="2800" dirty="0" smtClean="0">
                <a:solidFill>
                  <a:srgbClr val="FF0000"/>
                </a:solidFill>
              </a:rPr>
              <a:t>er</a:t>
            </a:r>
          </a:p>
          <a:p>
            <a:pPr>
              <a:buFont typeface="Arial" pitchFamily="34" charset="0"/>
              <a:buChar char="•"/>
            </a:pPr>
            <a:r>
              <a:rPr lang="es-PR" sz="2800" dirty="0" smtClean="0"/>
              <a:t>V-</a:t>
            </a:r>
          </a:p>
          <a:p>
            <a:pPr lvl="1">
              <a:buFont typeface="Arial" pitchFamily="34" charset="0"/>
              <a:buChar char="•"/>
            </a:pPr>
            <a:r>
              <a:rPr lang="es-PR" sz="2800" dirty="0" smtClean="0"/>
              <a:t>v</a:t>
            </a:r>
            <a:r>
              <a:rPr lang="es-PR" sz="2800" dirty="0" smtClean="0">
                <a:solidFill>
                  <a:srgbClr val="FF0000"/>
                </a:solidFill>
              </a:rPr>
              <a:t>i</a:t>
            </a:r>
            <a:endParaRPr lang="es-PR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5410200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err="1" smtClean="0"/>
              <a:t>The</a:t>
            </a:r>
            <a:r>
              <a:rPr lang="es-PR" sz="3200" dirty="0" smtClean="0"/>
              <a:t> </a:t>
            </a:r>
            <a:r>
              <a:rPr lang="es-PR" sz="3200" dirty="0" err="1" smtClean="0"/>
              <a:t>verb</a:t>
            </a:r>
            <a:r>
              <a:rPr lang="es-PR" sz="3200" dirty="0" smtClean="0"/>
              <a:t> volver </a:t>
            </a:r>
            <a:r>
              <a:rPr lang="es-PR" sz="3200" dirty="0" err="1" smtClean="0"/>
              <a:t>does</a:t>
            </a:r>
            <a:r>
              <a:rPr lang="es-PR" sz="3200" dirty="0" smtClean="0"/>
              <a:t> </a:t>
            </a:r>
            <a:r>
              <a:rPr lang="es-PR" sz="3200" dirty="0" err="1" smtClean="0"/>
              <a:t>not</a:t>
            </a:r>
            <a:r>
              <a:rPr lang="es-PR" sz="3200" dirty="0" smtClean="0"/>
              <a:t> </a:t>
            </a:r>
            <a:r>
              <a:rPr lang="es-PR" sz="3200" dirty="0" err="1" smtClean="0"/>
              <a:t>haver</a:t>
            </a:r>
            <a:r>
              <a:rPr lang="es-PR" sz="3200" dirty="0" smtClean="0"/>
              <a:t> </a:t>
            </a:r>
            <a:r>
              <a:rPr lang="es-PR" sz="3200" dirty="0" err="1" smtClean="0"/>
              <a:t>an</a:t>
            </a:r>
            <a:r>
              <a:rPr lang="es-PR" sz="3200" dirty="0" smtClean="0"/>
              <a:t> </a:t>
            </a:r>
            <a:r>
              <a:rPr lang="es-PR" sz="3200" dirty="0" err="1" smtClean="0"/>
              <a:t>accent</a:t>
            </a:r>
            <a:r>
              <a:rPr lang="es-PR" sz="3200" dirty="0" smtClean="0"/>
              <a:t> </a:t>
            </a:r>
            <a:r>
              <a:rPr lang="es-PR" sz="3200" dirty="0" err="1" smtClean="0"/>
              <a:t>on</a:t>
            </a:r>
            <a:r>
              <a:rPr lang="es-PR" sz="3200" dirty="0" smtClean="0"/>
              <a:t> </a:t>
            </a:r>
            <a:r>
              <a:rPr lang="es-PR" sz="3200" dirty="0" err="1" smtClean="0"/>
              <a:t>the</a:t>
            </a:r>
            <a:r>
              <a:rPr lang="es-PR" sz="3200" dirty="0" smtClean="0"/>
              <a:t> yo </a:t>
            </a:r>
            <a:r>
              <a:rPr lang="es-PR" sz="3200" dirty="0" err="1" smtClean="0"/>
              <a:t>or</a:t>
            </a:r>
            <a:r>
              <a:rPr lang="es-PR" sz="3200" dirty="0" smtClean="0"/>
              <a:t> </a:t>
            </a:r>
            <a:r>
              <a:rPr lang="es-PR" sz="3200" dirty="0" err="1" smtClean="0"/>
              <a:t>el,ella</a:t>
            </a:r>
            <a:r>
              <a:rPr lang="es-PR" sz="3200" dirty="0" smtClean="0"/>
              <a:t>, usted </a:t>
            </a:r>
            <a:r>
              <a:rPr lang="es-PR" sz="3200" dirty="0" err="1" smtClean="0"/>
              <a:t>form</a:t>
            </a:r>
            <a:r>
              <a:rPr lang="es-PR" sz="3200" dirty="0" smtClean="0"/>
              <a:t>.</a:t>
            </a:r>
            <a:endParaRPr lang="es-PR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53997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Mi amigo vi</a:t>
            </a:r>
            <a:r>
              <a:rPr lang="es-PR" sz="3200" dirty="0" smtClean="0">
                <a:solidFill>
                  <a:srgbClr val="FF0000"/>
                </a:solidFill>
              </a:rPr>
              <a:t>o </a:t>
            </a:r>
            <a:r>
              <a:rPr lang="es-PR" sz="3200" dirty="0" smtClean="0"/>
              <a:t>la película.</a:t>
            </a:r>
          </a:p>
          <a:p>
            <a:r>
              <a:rPr lang="es-PR" sz="3200" dirty="0" smtClean="0"/>
              <a:t>Yo no v</a:t>
            </a:r>
            <a:r>
              <a:rPr lang="es-PR" sz="3200" dirty="0" smtClean="0">
                <a:solidFill>
                  <a:srgbClr val="FF0000"/>
                </a:solidFill>
              </a:rPr>
              <a:t>i</a:t>
            </a:r>
            <a:r>
              <a:rPr lang="es-PR" sz="3200" dirty="0" smtClean="0"/>
              <a:t> la película. Estaba enfermo.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Ir (Irregular)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946648" cy="3502152"/>
          </a:xfrm>
        </p:spPr>
        <p:txBody>
          <a:bodyPr/>
          <a:lstStyle/>
          <a:p>
            <a:r>
              <a:rPr lang="es-PR" dirty="0" smtClean="0"/>
              <a:t>Yo - </a:t>
            </a:r>
            <a:r>
              <a:rPr lang="es-PR" dirty="0" smtClean="0">
                <a:solidFill>
                  <a:srgbClr val="FF0000"/>
                </a:solidFill>
              </a:rPr>
              <a:t>fui</a:t>
            </a:r>
          </a:p>
          <a:p>
            <a:r>
              <a:rPr lang="es-PR" dirty="0" smtClean="0"/>
              <a:t>Tu - </a:t>
            </a:r>
            <a:r>
              <a:rPr lang="es-PR" dirty="0" smtClean="0">
                <a:solidFill>
                  <a:srgbClr val="FF0000"/>
                </a:solidFill>
              </a:rPr>
              <a:t>fuiste</a:t>
            </a:r>
          </a:p>
          <a:p>
            <a:r>
              <a:rPr lang="es-PR" dirty="0" smtClean="0"/>
              <a:t>Usted, el ,ella - </a:t>
            </a:r>
            <a:r>
              <a:rPr lang="es-PR" dirty="0" smtClean="0">
                <a:solidFill>
                  <a:srgbClr val="FF0000"/>
                </a:solidFill>
              </a:rPr>
              <a:t>fue</a:t>
            </a:r>
          </a:p>
          <a:p>
            <a:r>
              <a:rPr lang="es-PR" dirty="0" smtClean="0"/>
              <a:t>Nosotros (as)- </a:t>
            </a:r>
            <a:r>
              <a:rPr lang="es-PR" dirty="0" smtClean="0">
                <a:solidFill>
                  <a:srgbClr val="FF0000"/>
                </a:solidFill>
              </a:rPr>
              <a:t>fuimos</a:t>
            </a:r>
          </a:p>
          <a:p>
            <a:r>
              <a:rPr lang="es-PR" dirty="0" smtClean="0"/>
              <a:t>Ustedes, ellos, ellas – </a:t>
            </a:r>
            <a:r>
              <a:rPr lang="es-PR" dirty="0" smtClean="0">
                <a:solidFill>
                  <a:srgbClr val="FF0000"/>
                </a:solidFill>
              </a:rPr>
              <a:t>fueron</a:t>
            </a:r>
            <a:r>
              <a:rPr lang="es-PR" dirty="0" smtClean="0"/>
              <a:t>.</a:t>
            </a:r>
            <a:endParaRPr lang="es-PR" dirty="0" smtClean="0">
              <a:solidFill>
                <a:srgbClr val="FF0000"/>
              </a:solidFill>
            </a:endParaRPr>
          </a:p>
          <a:p>
            <a:endParaRPr lang="es-PR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19050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PR" sz="2800" dirty="0" smtClean="0"/>
              <a:t>Ir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5410200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err="1" smtClean="0"/>
              <a:t>The</a:t>
            </a:r>
            <a:r>
              <a:rPr lang="es-PR" sz="3200" dirty="0" smtClean="0"/>
              <a:t> </a:t>
            </a:r>
            <a:r>
              <a:rPr lang="es-PR" sz="3200" dirty="0" err="1" smtClean="0"/>
              <a:t>verb</a:t>
            </a:r>
            <a:r>
              <a:rPr lang="es-PR" sz="3200" dirty="0" smtClean="0"/>
              <a:t> volver </a:t>
            </a:r>
            <a:r>
              <a:rPr lang="es-PR" sz="3200" dirty="0" err="1" smtClean="0"/>
              <a:t>does</a:t>
            </a:r>
            <a:r>
              <a:rPr lang="es-PR" sz="3200" dirty="0" smtClean="0"/>
              <a:t> </a:t>
            </a:r>
            <a:r>
              <a:rPr lang="es-PR" sz="3200" dirty="0" err="1" smtClean="0"/>
              <a:t>not</a:t>
            </a:r>
            <a:r>
              <a:rPr lang="es-PR" sz="3200" dirty="0" smtClean="0"/>
              <a:t> </a:t>
            </a:r>
            <a:r>
              <a:rPr lang="es-PR" sz="3200" dirty="0" err="1" smtClean="0"/>
              <a:t>haver</a:t>
            </a:r>
            <a:r>
              <a:rPr lang="es-PR" sz="3200" dirty="0" smtClean="0"/>
              <a:t> </a:t>
            </a:r>
            <a:r>
              <a:rPr lang="es-PR" sz="3200" dirty="0" err="1" smtClean="0"/>
              <a:t>an</a:t>
            </a:r>
            <a:r>
              <a:rPr lang="es-PR" sz="3200" dirty="0" smtClean="0"/>
              <a:t> </a:t>
            </a:r>
            <a:r>
              <a:rPr lang="es-PR" sz="3200" dirty="0" err="1" smtClean="0"/>
              <a:t>accent</a:t>
            </a:r>
            <a:r>
              <a:rPr lang="es-PR" sz="3200" dirty="0" smtClean="0"/>
              <a:t> </a:t>
            </a:r>
            <a:r>
              <a:rPr lang="es-PR" sz="3200" dirty="0" err="1" smtClean="0"/>
              <a:t>on</a:t>
            </a:r>
            <a:r>
              <a:rPr lang="es-PR" sz="3200" dirty="0" smtClean="0"/>
              <a:t> </a:t>
            </a:r>
            <a:r>
              <a:rPr lang="es-PR" sz="3200" dirty="0" err="1" smtClean="0"/>
              <a:t>the</a:t>
            </a:r>
            <a:r>
              <a:rPr lang="es-PR" sz="3200" dirty="0" smtClean="0"/>
              <a:t> yo </a:t>
            </a:r>
            <a:r>
              <a:rPr lang="es-PR" sz="3200" dirty="0" err="1" smtClean="0"/>
              <a:t>or</a:t>
            </a:r>
            <a:r>
              <a:rPr lang="es-PR" sz="3200" dirty="0" smtClean="0"/>
              <a:t> </a:t>
            </a:r>
            <a:r>
              <a:rPr lang="es-PR" sz="3200" dirty="0" err="1" smtClean="0"/>
              <a:t>el,ella</a:t>
            </a:r>
            <a:r>
              <a:rPr lang="es-PR" sz="3200" dirty="0" smtClean="0"/>
              <a:t>, usted </a:t>
            </a:r>
            <a:r>
              <a:rPr lang="es-PR" sz="3200" dirty="0" err="1" smtClean="0"/>
              <a:t>form</a:t>
            </a:r>
            <a:r>
              <a:rPr lang="es-PR" sz="3200" dirty="0" smtClean="0"/>
              <a:t>.</a:t>
            </a:r>
            <a:endParaRPr lang="es-PR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53997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Mis padres </a:t>
            </a:r>
            <a:r>
              <a:rPr lang="es-PR" sz="3200" dirty="0" smtClean="0">
                <a:solidFill>
                  <a:srgbClr val="FF0000"/>
                </a:solidFill>
              </a:rPr>
              <a:t>fueron</a:t>
            </a:r>
            <a:r>
              <a:rPr lang="es-PR" sz="3200" dirty="0" smtClean="0"/>
              <a:t> a una</a:t>
            </a:r>
            <a:r>
              <a:rPr lang="es-PR" sz="3200" dirty="0" smtClean="0">
                <a:solidFill>
                  <a:srgbClr val="FF0000"/>
                </a:solidFill>
              </a:rPr>
              <a:t> </a:t>
            </a:r>
            <a:r>
              <a:rPr lang="es-PR" sz="3200" dirty="0" smtClean="0"/>
              <a:t>plaza de comida.</a:t>
            </a:r>
          </a:p>
          <a:p>
            <a:r>
              <a:rPr lang="es-PR" sz="3200" dirty="0" smtClean="0"/>
              <a:t>Yo no </a:t>
            </a:r>
            <a:r>
              <a:rPr lang="es-PR" sz="3200" dirty="0" smtClean="0">
                <a:solidFill>
                  <a:srgbClr val="FF0000"/>
                </a:solidFill>
              </a:rPr>
              <a:t>fui</a:t>
            </a:r>
            <a:r>
              <a:rPr lang="es-PR" sz="3200" dirty="0" smtClean="0"/>
              <a:t> a la plaza. </a:t>
            </a:r>
            <a:r>
              <a:rPr lang="es-PR" sz="3200" dirty="0" smtClean="0">
                <a:solidFill>
                  <a:srgbClr val="FF0000"/>
                </a:solidFill>
              </a:rPr>
              <a:t>Fui</a:t>
            </a:r>
            <a:r>
              <a:rPr lang="es-PR" sz="3200" dirty="0" smtClean="0"/>
              <a:t> a la juguetería.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s-PR" sz="5400" dirty="0" smtClean="0"/>
              <a:t>Inténtalo tú</a:t>
            </a:r>
          </a:p>
          <a:p>
            <a:endParaRPr lang="es-P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pretérito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pretérito</a:t>
            </a:r>
            <a:r>
              <a:rPr lang="en-US" dirty="0" smtClean="0"/>
              <a:t> se </a:t>
            </a:r>
            <a:r>
              <a:rPr lang="en-US" dirty="0" err="1" smtClean="0"/>
              <a:t>usa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hablar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el </a:t>
            </a:r>
            <a:r>
              <a:rPr lang="en-US" dirty="0" err="1" smtClean="0"/>
              <a:t>pasado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 walked to school this morning.</a:t>
            </a:r>
          </a:p>
          <a:p>
            <a:r>
              <a:rPr lang="en-US" b="1" dirty="0" err="1" smtClean="0"/>
              <a:t>Caminé</a:t>
            </a:r>
            <a:r>
              <a:rPr lang="en-US" dirty="0" smtClean="0"/>
              <a:t> a la </a:t>
            </a:r>
            <a:r>
              <a:rPr lang="en-US" dirty="0" err="1" smtClean="0"/>
              <a:t>escuela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I bought a car yesterday.</a:t>
            </a:r>
          </a:p>
          <a:p>
            <a:r>
              <a:rPr lang="en-US" b="1" dirty="0" err="1" smtClean="0"/>
              <a:t>Compré</a:t>
            </a:r>
            <a:r>
              <a:rPr lang="en-US" dirty="0" smtClean="0"/>
              <a:t> un </a:t>
            </a:r>
            <a:r>
              <a:rPr lang="en-US" dirty="0" err="1" smtClean="0"/>
              <a:t>carro</a:t>
            </a:r>
            <a:r>
              <a:rPr lang="en-US" dirty="0" smtClean="0"/>
              <a:t> </a:t>
            </a:r>
            <a:r>
              <a:rPr lang="en-US" dirty="0" err="1" smtClean="0"/>
              <a:t>ayer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I sang in church this weekend. </a:t>
            </a:r>
          </a:p>
          <a:p>
            <a:r>
              <a:rPr lang="en-US" b="1" dirty="0" err="1" smtClean="0"/>
              <a:t>Canté</a:t>
            </a:r>
            <a:r>
              <a:rPr lang="en-US" dirty="0" smtClean="0"/>
              <a:t> en la </a:t>
            </a:r>
            <a:r>
              <a:rPr lang="en-US" dirty="0" err="1" smtClean="0"/>
              <a:t>iglesia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fin de </a:t>
            </a:r>
            <a:r>
              <a:rPr lang="en-US" dirty="0" err="1" smtClean="0"/>
              <a:t>semana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El sábado pasado fui a una fiesta.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81400" y="1755648"/>
            <a:ext cx="4648200" cy="2587752"/>
          </a:xfrm>
        </p:spPr>
        <p:txBody>
          <a:bodyPr/>
          <a:lstStyle/>
          <a:p>
            <a:r>
              <a:rPr lang="es-PR" dirty="0" smtClean="0"/>
              <a:t>Bailar</a:t>
            </a:r>
          </a:p>
          <a:p>
            <a:r>
              <a:rPr lang="es-PR" dirty="0" smtClean="0"/>
              <a:t>Comer</a:t>
            </a:r>
          </a:p>
          <a:p>
            <a:r>
              <a:rPr lang="es-PR" dirty="0" smtClean="0"/>
              <a:t>Recibir</a:t>
            </a:r>
          </a:p>
          <a:p>
            <a:endParaRPr lang="es-PR" dirty="0" smtClean="0"/>
          </a:p>
        </p:txBody>
      </p:sp>
      <p:pic>
        <p:nvPicPr>
          <p:cNvPr id="2050" name="Picture 2" descr="C:\Documents and Settings\owner\Local Settings\Temporary Internet Files\Content.IE5\GHZFDZTI\MPj0439310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631" y="1600200"/>
            <a:ext cx="2861169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Mis amigos fueron a la escuela.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48200" y="1600200"/>
            <a:ext cx="3810000" cy="2209800"/>
          </a:xfrm>
        </p:spPr>
        <p:txBody>
          <a:bodyPr/>
          <a:lstStyle/>
          <a:p>
            <a:r>
              <a:rPr lang="es-PR" dirty="0" smtClean="0"/>
              <a:t>Escribir</a:t>
            </a:r>
          </a:p>
          <a:p>
            <a:r>
              <a:rPr lang="es-PR" dirty="0" smtClean="0"/>
              <a:t>Aprender</a:t>
            </a:r>
          </a:p>
          <a:p>
            <a:r>
              <a:rPr lang="es-PR" dirty="0" smtClean="0"/>
              <a:t>Hablar</a:t>
            </a:r>
          </a:p>
          <a:p>
            <a:endParaRPr lang="es-PR" dirty="0"/>
          </a:p>
        </p:txBody>
      </p:sp>
      <p:pic>
        <p:nvPicPr>
          <p:cNvPr id="3074" name="Picture 2" descr="C:\Documents and Settings\owner\My Documents\My Pictures\Microsoft Clip Organizer\j043616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442" y="1600200"/>
            <a:ext cx="3489158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Mi familia y yo fuimos al zoológico.</a:t>
            </a:r>
            <a:endParaRPr lang="es-PR" dirty="0"/>
          </a:p>
        </p:txBody>
      </p:sp>
      <p:pic>
        <p:nvPicPr>
          <p:cNvPr id="4098" name="Picture 2" descr="C:\Documents and Settings\owner\Local Settings\Temporary Internet Files\Content.IE5\PE0HV4L6\MCj02313560000[1]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00200"/>
            <a:ext cx="3124200" cy="3242757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810000" y="1600200"/>
            <a:ext cx="5334000" cy="2209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Ver</a:t>
            </a: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Jugar</a:t>
            </a: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Comprar</a:t>
            </a: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R" dirty="0" smtClean="0"/>
              <a:t>La chica fue a un restaurante la semana pasada.</a:t>
            </a:r>
            <a:endParaRPr lang="es-P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0" y="1600200"/>
            <a:ext cx="5029200" cy="2209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Comer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Tomar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Servir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3" name="Picture 3" descr="C:\Documents and Settings\owner\Local Settings\Temporary Internet Files\Content.IE5\U5JESE13\MCj042379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0"/>
            <a:ext cx="3048000" cy="2909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R" dirty="0" smtClean="0"/>
              <a:t>Mis primas fueron de compras anoche.</a:t>
            </a:r>
            <a:endParaRPr lang="es-P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0" y="1600200"/>
            <a:ext cx="5029200" cy="2209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Vender</a:t>
            </a: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Encontrar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es-PR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8" name="Picture 4" descr="C:\Documents and Settings\owner\Local Settings\Temporary Internet Files\Content.IE5\U5JESE13\MCj0428133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22637"/>
            <a:ext cx="2667000" cy="3059656"/>
          </a:xfrm>
          <a:prstGeom prst="rect">
            <a:avLst/>
          </a:prstGeom>
          <a:noFill/>
        </p:spPr>
      </p:pic>
      <p:pic>
        <p:nvPicPr>
          <p:cNvPr id="6149" name="Picture 5" descr="C:\Documents and Settings\owner\Local Settings\Temporary Internet Files\Content.IE5\T985DWZF\MCj0397762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788" y="2859938"/>
            <a:ext cx="1467612" cy="1864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R" dirty="0" smtClean="0"/>
              <a:t>En grupos de cuatro</a:t>
            </a:r>
          </a:p>
          <a:p>
            <a:r>
              <a:rPr lang="es-PR" dirty="0" err="1" smtClean="0"/>
              <a:t>Find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errors</a:t>
            </a:r>
            <a:r>
              <a:rPr lang="es-PR" dirty="0" smtClean="0"/>
              <a:t> in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following</a:t>
            </a:r>
            <a:r>
              <a:rPr lang="es-PR" dirty="0" smtClean="0"/>
              <a:t> </a:t>
            </a:r>
            <a:r>
              <a:rPr lang="es-PR" dirty="0" err="1" smtClean="0"/>
              <a:t>sentences</a:t>
            </a:r>
            <a:r>
              <a:rPr lang="es-PR" dirty="0" smtClean="0"/>
              <a:t>.</a:t>
            </a:r>
          </a:p>
          <a:p>
            <a:r>
              <a:rPr lang="es-PR" dirty="0" err="1" smtClean="0"/>
              <a:t>Fix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error.</a:t>
            </a:r>
          </a:p>
          <a:p>
            <a:r>
              <a:rPr lang="es-PR" dirty="0" err="1" smtClean="0"/>
              <a:t>One</a:t>
            </a:r>
            <a:r>
              <a:rPr lang="es-PR" dirty="0" smtClean="0"/>
              <a:t> </a:t>
            </a:r>
            <a:r>
              <a:rPr lang="es-PR" dirty="0" err="1" smtClean="0"/>
              <a:t>group</a:t>
            </a:r>
            <a:r>
              <a:rPr lang="es-PR" dirty="0" smtClean="0"/>
              <a:t> </a:t>
            </a:r>
            <a:r>
              <a:rPr lang="es-PR" dirty="0" err="1" smtClean="0"/>
              <a:t>member</a:t>
            </a:r>
            <a:r>
              <a:rPr lang="es-PR" dirty="0" smtClean="0"/>
              <a:t> </a:t>
            </a:r>
            <a:r>
              <a:rPr lang="es-PR" dirty="0" err="1" smtClean="0"/>
              <a:t>will</a:t>
            </a:r>
            <a:r>
              <a:rPr lang="es-PR" dirty="0" smtClean="0"/>
              <a:t> </a:t>
            </a:r>
            <a:r>
              <a:rPr lang="es-PR" dirty="0" err="1" smtClean="0"/>
              <a:t>write</a:t>
            </a:r>
            <a:r>
              <a:rPr lang="es-PR" dirty="0" smtClean="0"/>
              <a:t> </a:t>
            </a:r>
            <a:r>
              <a:rPr lang="es-PR" dirty="0" err="1" smtClean="0"/>
              <a:t>it</a:t>
            </a:r>
            <a:r>
              <a:rPr lang="es-PR" dirty="0" smtClean="0"/>
              <a:t> </a:t>
            </a:r>
            <a:r>
              <a:rPr lang="es-PR" dirty="0" err="1" smtClean="0"/>
              <a:t>down</a:t>
            </a:r>
            <a:r>
              <a:rPr lang="es-PR" dirty="0" smtClean="0"/>
              <a:t> and </a:t>
            </a:r>
            <a:r>
              <a:rPr lang="es-PR" dirty="0" err="1" smtClean="0"/>
              <a:t>present</a:t>
            </a:r>
            <a:r>
              <a:rPr lang="es-PR" dirty="0" smtClean="0"/>
              <a:t> </a:t>
            </a:r>
            <a:r>
              <a:rPr lang="es-PR" dirty="0" err="1" smtClean="0"/>
              <a:t>it</a:t>
            </a:r>
            <a:r>
              <a:rPr lang="es-PR" dirty="0" smtClean="0"/>
              <a:t>.</a:t>
            </a:r>
          </a:p>
          <a:p>
            <a:r>
              <a:rPr lang="es-PR" dirty="0" err="1" smtClean="0"/>
              <a:t>Everyone</a:t>
            </a:r>
            <a:r>
              <a:rPr lang="es-PR" dirty="0" smtClean="0"/>
              <a:t> </a:t>
            </a:r>
            <a:r>
              <a:rPr lang="es-PR" dirty="0" err="1" smtClean="0"/>
              <a:t>else</a:t>
            </a:r>
            <a:r>
              <a:rPr lang="es-PR" dirty="0" smtClean="0"/>
              <a:t> </a:t>
            </a:r>
            <a:r>
              <a:rPr lang="es-PR" dirty="0" err="1" smtClean="0"/>
              <a:t>writes</a:t>
            </a:r>
            <a:r>
              <a:rPr lang="es-PR" dirty="0" smtClean="0"/>
              <a:t> </a:t>
            </a:r>
            <a:r>
              <a:rPr lang="es-PR" dirty="0" err="1" smtClean="0"/>
              <a:t>it</a:t>
            </a:r>
            <a:r>
              <a:rPr lang="es-PR" dirty="0" smtClean="0"/>
              <a:t> in </a:t>
            </a:r>
            <a:r>
              <a:rPr lang="es-PR" dirty="0" err="1" smtClean="0"/>
              <a:t>their</a:t>
            </a:r>
            <a:r>
              <a:rPr lang="es-PR" dirty="0" smtClean="0"/>
              <a:t> </a:t>
            </a:r>
            <a:r>
              <a:rPr lang="es-PR" dirty="0" err="1" smtClean="0"/>
              <a:t>notebook</a:t>
            </a:r>
            <a:r>
              <a:rPr lang="es-PR" dirty="0" smtClean="0"/>
              <a:t>.</a:t>
            </a:r>
          </a:p>
          <a:p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group</a:t>
            </a:r>
            <a:r>
              <a:rPr lang="es-PR" dirty="0" smtClean="0"/>
              <a:t> (s) </a:t>
            </a:r>
            <a:r>
              <a:rPr lang="es-PR" dirty="0" err="1" smtClean="0"/>
              <a:t>with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most</a:t>
            </a:r>
            <a:r>
              <a:rPr lang="es-PR" dirty="0" smtClean="0"/>
              <a:t> </a:t>
            </a:r>
            <a:r>
              <a:rPr lang="es-PR" dirty="0" err="1" smtClean="0"/>
              <a:t>points</a:t>
            </a:r>
            <a:r>
              <a:rPr lang="es-PR" dirty="0" smtClean="0"/>
              <a:t> </a:t>
            </a:r>
            <a:r>
              <a:rPr lang="es-PR" dirty="0" err="1" smtClean="0"/>
              <a:t>wins</a:t>
            </a:r>
            <a:r>
              <a:rPr lang="es-PR" dirty="0" smtClean="0"/>
              <a:t>.</a:t>
            </a:r>
            <a:endParaRPr lang="es-P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8537448" cy="911352"/>
          </a:xfrm>
        </p:spPr>
        <p:txBody>
          <a:bodyPr/>
          <a:lstStyle/>
          <a:p>
            <a:r>
              <a:rPr lang="es-PR" dirty="0" smtClean="0"/>
              <a:t>Tu hermana come un sándwich grande.  </a:t>
            </a:r>
            <a:endParaRPr lang="es-PR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28600" y="2209800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 hermana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comió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sándwich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grande.  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owner\Local Settings\Temporary Internet Files\Content.IE5\JAZ60PBV\MPj043957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8896" y="1600200"/>
            <a:ext cx="1613104" cy="1523999"/>
          </a:xfrm>
          <a:prstGeom prst="rect">
            <a:avLst/>
          </a:prstGeom>
          <a:noFill/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40416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 </a:t>
            </a:r>
            <a:r>
              <a:rPr lang="es-PR" sz="2700" dirty="0" smtClean="0"/>
              <a:t>no camino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la escuela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ayer.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48798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 </a:t>
            </a:r>
            <a:r>
              <a:rPr lang="es-PR" sz="2700" dirty="0" smtClean="0"/>
              <a:t>no </a:t>
            </a:r>
            <a:r>
              <a:rPr lang="es-PR" sz="2700" dirty="0" smtClean="0">
                <a:solidFill>
                  <a:srgbClr val="FF0000"/>
                </a:solidFill>
              </a:rPr>
              <a:t>caminé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la escuela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ayer.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 descr="C:\Documents and Settings\owner\Local Settings\Temporary Internet Files\Content.IE5\1BL5U1P8\MPj043945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790950"/>
            <a:ext cx="14478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  <p:bldP spid="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8537448" cy="911352"/>
          </a:xfrm>
        </p:spPr>
        <p:txBody>
          <a:bodyPr>
            <a:normAutofit/>
          </a:bodyPr>
          <a:lstStyle/>
          <a:p>
            <a:r>
              <a:rPr lang="es-PR" dirty="0" smtClean="0"/>
              <a:t>Nosotros comimos en Wendy’s mañana.</a:t>
            </a:r>
            <a:endParaRPr lang="es-P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40416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papás vendió el carro por $500.00.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48798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papá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vendió el carro por $500.00.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28600" y="23652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Nosotros comimos en </a:t>
            </a:r>
            <a:r>
              <a:rPr kumimoji="0" lang="es-PR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Wendy’s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anoche.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http://blogit.claymountain.com/ike/uploads/wend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2133600"/>
            <a:ext cx="1752600" cy="1316142"/>
          </a:xfrm>
          <a:prstGeom prst="rect">
            <a:avLst/>
          </a:prstGeom>
          <a:noFill/>
        </p:spPr>
      </p:pic>
      <p:pic>
        <p:nvPicPr>
          <p:cNvPr id="2051" name="Picture 3" descr="C:\Documents and Settings\owner\Local Settings\Temporary Internet Files\Content.IE5\K3O476WT\MPj0438719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962400"/>
            <a:ext cx="16764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9" grpId="0" build="p"/>
      <p:bldP spid="1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8537448" cy="911352"/>
          </a:xfrm>
        </p:spPr>
        <p:txBody>
          <a:bodyPr>
            <a:normAutofit/>
          </a:bodyPr>
          <a:lstStyle/>
          <a:p>
            <a:r>
              <a:rPr lang="es-PR" dirty="0" smtClean="0"/>
              <a:t>Mi hermana va a bailar el sábado pasada.</a:t>
            </a:r>
            <a:endParaRPr lang="es-P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3810000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amigos y yo nadaron en la piscina del gimnasio.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4495800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amigos y yo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nadamos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 la piscina del gimnasio.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28600" y="23652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 hermana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fue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bailar el sábado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pasado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0" name="Picture 2" descr="C:\Documents and Settings\owner\Local Settings\Temporary Internet Files\Content.IE5\E9OZMJV1\MCj043989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1524000"/>
            <a:ext cx="1500270" cy="1524000"/>
          </a:xfrm>
          <a:prstGeom prst="rect">
            <a:avLst/>
          </a:prstGeom>
          <a:noFill/>
        </p:spPr>
      </p:pic>
      <p:pic>
        <p:nvPicPr>
          <p:cNvPr id="48131" name="Picture 3" descr="C:\Documents and Settings\owner\Local Settings\Temporary Internet Files\Content.IE5\QPVEAB09\MPj0262424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5029199"/>
            <a:ext cx="2057400" cy="1340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9" grpId="0" build="p"/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8537448" cy="911352"/>
          </a:xfrm>
        </p:spPr>
        <p:txBody>
          <a:bodyPr>
            <a:normAutofit/>
          </a:bodyPr>
          <a:lstStyle/>
          <a:p>
            <a:r>
              <a:rPr lang="es-PR" dirty="0" smtClean="0"/>
              <a:t>La semana proxima recibi un regalo en mi fiesta.</a:t>
            </a:r>
            <a:endParaRPr lang="es-P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40416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Ayer, ella vieron un elefante en la plaza de comida.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48798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Ayer, ella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vio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un elefante en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plaza de comida.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28600" y="23652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semana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pasada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recib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í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regalo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mi fiesta.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4" name="Picture 2" descr="C:\Documents and Settings\owner\Local Settings\Temporary Internet Files\Content.IE5\E9OZMJV1\MPj044099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2819400"/>
            <a:ext cx="1789987" cy="1194816"/>
          </a:xfrm>
          <a:prstGeom prst="rect">
            <a:avLst/>
          </a:prstGeom>
          <a:noFill/>
        </p:spPr>
      </p:pic>
      <p:pic>
        <p:nvPicPr>
          <p:cNvPr id="49155" name="Picture 3" descr="C:\Documents and Settings\owner\Local Settings\Temporary Internet Files\Content.IE5\JAZ60PBV\MCj0234505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5181600"/>
            <a:ext cx="1676759" cy="1286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9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Talking</a:t>
            </a:r>
            <a:r>
              <a:rPr lang="es-PR" dirty="0" smtClean="0"/>
              <a:t> </a:t>
            </a:r>
            <a:r>
              <a:rPr lang="es-PR" dirty="0" err="1" smtClean="0"/>
              <a:t>about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past</a:t>
            </a:r>
            <a:r>
              <a:rPr lang="es-PR" dirty="0" smtClean="0"/>
              <a:t>.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PR" sz="4000" dirty="0" smtClean="0"/>
              <a:t>Follow these steps</a:t>
            </a:r>
          </a:p>
          <a:p>
            <a:r>
              <a:rPr lang="es-PR" sz="4000" dirty="0" smtClean="0"/>
              <a:t>1) </a:t>
            </a:r>
            <a:r>
              <a:rPr lang="es-PR" sz="4000" dirty="0" err="1" smtClean="0"/>
              <a:t>Recognize</a:t>
            </a:r>
            <a:r>
              <a:rPr lang="es-PR" sz="4000" dirty="0" smtClean="0"/>
              <a:t> – Comprar</a:t>
            </a:r>
          </a:p>
          <a:p>
            <a:pPr lvl="0"/>
            <a:r>
              <a:rPr lang="es-PR" sz="4000" dirty="0" smtClean="0"/>
              <a:t>2) Chop – Compr</a:t>
            </a:r>
            <a:r>
              <a:rPr lang="es-PR" sz="4000" dirty="0" smtClean="0">
                <a:solidFill>
                  <a:srgbClr val="FF0000"/>
                </a:solidFill>
              </a:rPr>
              <a:t>ar</a:t>
            </a:r>
          </a:p>
          <a:p>
            <a:r>
              <a:rPr lang="es-PR" sz="4000" dirty="0" smtClean="0"/>
              <a:t>3) </a:t>
            </a:r>
            <a:r>
              <a:rPr lang="es-PR" sz="4000" dirty="0" err="1" smtClean="0"/>
              <a:t>Stem</a:t>
            </a:r>
            <a:r>
              <a:rPr lang="es-PR" sz="4000" dirty="0" smtClean="0"/>
              <a:t> – </a:t>
            </a:r>
            <a:r>
              <a:rPr lang="es-PR" sz="4000" dirty="0" err="1" smtClean="0"/>
              <a:t>Compr</a:t>
            </a:r>
            <a:endParaRPr lang="es-PR" sz="4000" dirty="0" smtClean="0"/>
          </a:p>
          <a:p>
            <a:r>
              <a:rPr lang="es-PR" sz="4000" dirty="0" smtClean="0"/>
              <a:t>4) </a:t>
            </a:r>
            <a:r>
              <a:rPr lang="es-PR" sz="4000" dirty="0" err="1" smtClean="0"/>
              <a:t>Right</a:t>
            </a:r>
            <a:r>
              <a:rPr lang="es-PR" sz="4000" dirty="0" smtClean="0"/>
              <a:t> </a:t>
            </a:r>
            <a:r>
              <a:rPr lang="es-PR" sz="4000" dirty="0" err="1" smtClean="0"/>
              <a:t>Ending</a:t>
            </a:r>
            <a:r>
              <a:rPr lang="es-PR" sz="4000" dirty="0" smtClean="0"/>
              <a:t> - </a:t>
            </a:r>
          </a:p>
          <a:p>
            <a:endParaRPr lang="es-P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758952"/>
          </a:xfrm>
        </p:spPr>
        <p:txBody>
          <a:bodyPr/>
          <a:lstStyle/>
          <a:p>
            <a:r>
              <a:rPr lang="es-PR" dirty="0" smtClean="0"/>
              <a:t>Encuentra los errores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27048"/>
            <a:ext cx="8537448" cy="911352"/>
          </a:xfrm>
        </p:spPr>
        <p:txBody>
          <a:bodyPr>
            <a:normAutofit/>
          </a:bodyPr>
          <a:lstStyle/>
          <a:p>
            <a:r>
              <a:rPr lang="es-PR" dirty="0" smtClean="0"/>
              <a:t>Mi hermano y yo compre una pulsera en la joyería.</a:t>
            </a:r>
            <a:endParaRPr lang="es-P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40416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Mañana ustedes caminanos a la tienda de música.  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4879848"/>
            <a:ext cx="85374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>
                <a:solidFill>
                  <a:srgbClr val="FF0000"/>
                </a:solidFill>
              </a:rPr>
              <a:t>Ayer</a:t>
            </a:r>
            <a:r>
              <a:rPr lang="es-PR" sz="2700" dirty="0" smtClean="0"/>
              <a:t>, ustedes </a:t>
            </a:r>
            <a:r>
              <a:rPr lang="es-PR" sz="2700" dirty="0" smtClean="0">
                <a:solidFill>
                  <a:srgbClr val="FF0000"/>
                </a:solidFill>
              </a:rPr>
              <a:t>caminaron</a:t>
            </a:r>
            <a:r>
              <a:rPr lang="es-PR" sz="2700" dirty="0" smtClean="0"/>
              <a:t> a la tienda </a:t>
            </a:r>
            <a:r>
              <a:rPr lang="es-PR" sz="2700" dirty="0" smtClean="0">
                <a:solidFill>
                  <a:srgbClr val="000000"/>
                </a:solidFill>
              </a:rPr>
              <a:t>de música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52400" y="2365248"/>
            <a:ext cx="8766048" cy="911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 hermano y yo 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compramos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una pulsera en la 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joyería</a:t>
            </a:r>
            <a:r>
              <a:rPr kumimoji="0" lang="es-PR" sz="27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178" name="Picture 2" descr="C:\Documents and Settings\owner\Local Settings\Temporary Internet Files\Content.IE5\UGS7Z7QC\MCj043531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94590">
            <a:off x="7235672" y="727911"/>
            <a:ext cx="1816100" cy="1016000"/>
          </a:xfrm>
          <a:prstGeom prst="rect">
            <a:avLst/>
          </a:prstGeom>
          <a:noFill/>
        </p:spPr>
      </p:pic>
      <p:pic>
        <p:nvPicPr>
          <p:cNvPr id="50179" name="Picture 3" descr="C:\Documents and Settings\owner\Local Settings\Temporary Internet Files\Content.IE5\UGS7Z7QC\MCj0415980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4885913"/>
            <a:ext cx="1295400" cy="1243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  <p:bldP spid="9" grpId="0" build="p"/>
      <p:bldP spid="10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Repaso del </a:t>
            </a:r>
            <a:r>
              <a:rPr lang="es-PR" dirty="0" err="1" smtClean="0"/>
              <a:t>preterito</a:t>
            </a:r>
            <a:r>
              <a:rPr lang="es-PR" dirty="0" smtClean="0"/>
              <a:t>/ </a:t>
            </a:r>
            <a:r>
              <a:rPr lang="es-PR" dirty="0" err="1" smtClean="0"/>
              <a:t>Review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R" dirty="0" err="1" smtClean="0"/>
              <a:t>Steps</a:t>
            </a:r>
            <a:r>
              <a:rPr lang="es-PR" dirty="0" smtClean="0"/>
              <a:t> </a:t>
            </a:r>
            <a:r>
              <a:rPr lang="es-PR" dirty="0" err="1" smtClean="0"/>
              <a:t>to</a:t>
            </a:r>
            <a:r>
              <a:rPr lang="es-PR" dirty="0" smtClean="0"/>
              <a:t> use </a:t>
            </a:r>
            <a:r>
              <a:rPr lang="es-PR" dirty="0" err="1" smtClean="0"/>
              <a:t>the</a:t>
            </a:r>
            <a:r>
              <a:rPr lang="es-PR" dirty="0" smtClean="0"/>
              <a:t> preterite:</a:t>
            </a:r>
          </a:p>
          <a:p>
            <a:pPr>
              <a:buNone/>
            </a:pPr>
            <a:endParaRPr lang="es-PR" dirty="0"/>
          </a:p>
        </p:txBody>
      </p:sp>
      <p:pic>
        <p:nvPicPr>
          <p:cNvPr id="1027" name="Picture 3" descr="C:\Documents and Settings\owner\Local Settings\Temporary Internet Files\Content.IE5\ENE2QUW5\MPj04386280000[1].jpg"/>
          <p:cNvPicPr>
            <a:picLocks noChangeAspect="1" noChangeArrowheads="1"/>
          </p:cNvPicPr>
          <p:nvPr/>
        </p:nvPicPr>
        <p:blipFill>
          <a:blip r:embed="rId2"/>
          <a:srcRect t="20690" r="1524"/>
          <a:stretch>
            <a:fillRect/>
          </a:stretch>
        </p:blipFill>
        <p:spPr bwMode="auto">
          <a:xfrm>
            <a:off x="3276600" y="2209800"/>
            <a:ext cx="3429000" cy="3943348"/>
          </a:xfrm>
          <a:prstGeom prst="rect">
            <a:avLst/>
          </a:prstGeo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3048000" y="2133600"/>
            <a:ext cx="5105400" cy="43434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Recognize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Chop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lang="es-PR" sz="3000" dirty="0" smtClean="0"/>
          </a:p>
          <a:p>
            <a:pPr marL="1188720" lvl="2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Stem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es-P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45920" lvl="3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Right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Ending</a:t>
            </a:r>
            <a:r>
              <a:rPr kumimoji="0" lang="es-P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Talking about the past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-</a:t>
            </a:r>
            <a:r>
              <a:rPr lang="en-US" sz="3600" dirty="0" err="1" smtClean="0"/>
              <a:t>ar</a:t>
            </a:r>
            <a:r>
              <a:rPr lang="en-US" sz="3600" dirty="0" smtClean="0"/>
              <a:t> endings – no stem change</a:t>
            </a:r>
          </a:p>
          <a:p>
            <a:r>
              <a:rPr lang="en-US" sz="3600" dirty="0" smtClean="0"/>
              <a:t>-</a:t>
            </a:r>
            <a:r>
              <a:rPr lang="en-US" sz="3600" dirty="0" err="1" smtClean="0"/>
              <a:t>er</a:t>
            </a:r>
            <a:r>
              <a:rPr lang="en-US" sz="3600" dirty="0" smtClean="0"/>
              <a:t>  - </a:t>
            </a:r>
            <a:r>
              <a:rPr lang="en-US" sz="3600" dirty="0" err="1" smtClean="0"/>
              <a:t>ir</a:t>
            </a:r>
            <a:r>
              <a:rPr lang="en-US" sz="3600" dirty="0" smtClean="0"/>
              <a:t> – have the same endings.</a:t>
            </a:r>
          </a:p>
          <a:p>
            <a:endParaRPr lang="en-US" sz="3600" dirty="0" smtClean="0"/>
          </a:p>
          <a:p>
            <a:r>
              <a:rPr lang="en-US" sz="3600" dirty="0" smtClean="0"/>
              <a:t>There are some irregulars like</a:t>
            </a:r>
          </a:p>
          <a:p>
            <a:pPr lvl="1"/>
            <a:r>
              <a:rPr lang="en-US" sz="31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Ir</a:t>
            </a:r>
            <a:r>
              <a:rPr lang="en-US" sz="3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sz="3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Talking</a:t>
            </a:r>
            <a:r>
              <a:rPr lang="es-PR" dirty="0" smtClean="0"/>
              <a:t> </a:t>
            </a:r>
            <a:r>
              <a:rPr lang="es-PR" dirty="0" err="1" smtClean="0"/>
              <a:t>about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past</a:t>
            </a:r>
            <a:r>
              <a:rPr lang="es-PR" dirty="0" smtClean="0"/>
              <a:t>.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PR" sz="4000" dirty="0" err="1" smtClean="0"/>
              <a:t>Follow</a:t>
            </a:r>
            <a:r>
              <a:rPr lang="es-PR" sz="4000" dirty="0" smtClean="0"/>
              <a:t> </a:t>
            </a:r>
            <a:r>
              <a:rPr lang="es-PR" sz="4000" dirty="0" err="1" smtClean="0"/>
              <a:t>the</a:t>
            </a:r>
            <a:r>
              <a:rPr lang="es-PR" sz="4000" dirty="0" smtClean="0"/>
              <a:t> </a:t>
            </a:r>
            <a:r>
              <a:rPr lang="es-PR" sz="4000" dirty="0" err="1" smtClean="0"/>
              <a:t>steps</a:t>
            </a:r>
            <a:r>
              <a:rPr lang="es-PR" sz="4000" dirty="0" smtClean="0"/>
              <a:t> u </a:t>
            </a:r>
            <a:r>
              <a:rPr lang="es-PR" sz="4000" dirty="0" err="1" smtClean="0"/>
              <a:t>already</a:t>
            </a:r>
            <a:r>
              <a:rPr lang="es-PR" sz="4000" dirty="0" smtClean="0"/>
              <a:t> </a:t>
            </a:r>
            <a:r>
              <a:rPr lang="es-PR" sz="4000" dirty="0" err="1" smtClean="0"/>
              <a:t>know</a:t>
            </a:r>
            <a:endParaRPr lang="es-PR" sz="4000" dirty="0" smtClean="0"/>
          </a:p>
          <a:p>
            <a:r>
              <a:rPr lang="es-PR" sz="4000" dirty="0" smtClean="0"/>
              <a:t>1) </a:t>
            </a:r>
            <a:r>
              <a:rPr lang="es-PR" sz="4000" dirty="0" err="1" smtClean="0"/>
              <a:t>Recognize</a:t>
            </a:r>
            <a:r>
              <a:rPr lang="es-PR" sz="4000" dirty="0" smtClean="0"/>
              <a:t> – Comprar</a:t>
            </a:r>
          </a:p>
          <a:p>
            <a:r>
              <a:rPr lang="es-PR" sz="4000" dirty="0" smtClean="0"/>
              <a:t>2) </a:t>
            </a:r>
            <a:r>
              <a:rPr lang="es-PR" sz="4000" dirty="0" err="1" smtClean="0"/>
              <a:t>Chop</a:t>
            </a:r>
            <a:r>
              <a:rPr lang="es-PR" sz="4000" dirty="0" smtClean="0"/>
              <a:t> – Compr</a:t>
            </a:r>
            <a:r>
              <a:rPr lang="es-PR" sz="4000" dirty="0" smtClean="0">
                <a:solidFill>
                  <a:srgbClr val="00B050"/>
                </a:solidFill>
              </a:rPr>
              <a:t>ar</a:t>
            </a:r>
          </a:p>
          <a:p>
            <a:r>
              <a:rPr lang="es-PR" sz="4000" dirty="0" smtClean="0"/>
              <a:t>3) </a:t>
            </a:r>
            <a:r>
              <a:rPr lang="es-PR" sz="4000" dirty="0" err="1" smtClean="0"/>
              <a:t>Stem</a:t>
            </a:r>
            <a:r>
              <a:rPr lang="es-PR" sz="4000" dirty="0" smtClean="0"/>
              <a:t> – </a:t>
            </a:r>
            <a:r>
              <a:rPr lang="es-PR" sz="4000" dirty="0" err="1" smtClean="0"/>
              <a:t>Compr</a:t>
            </a:r>
            <a:endParaRPr lang="es-PR" sz="4000" dirty="0" smtClean="0"/>
          </a:p>
          <a:p>
            <a:r>
              <a:rPr lang="es-PR" sz="4000" dirty="0" smtClean="0"/>
              <a:t>4) </a:t>
            </a:r>
            <a:r>
              <a:rPr lang="es-PR" sz="4000" dirty="0" err="1" smtClean="0">
                <a:solidFill>
                  <a:srgbClr val="FF0000"/>
                </a:solidFill>
              </a:rPr>
              <a:t>Right</a:t>
            </a:r>
            <a:r>
              <a:rPr lang="es-PR" sz="4000" dirty="0" smtClean="0">
                <a:solidFill>
                  <a:srgbClr val="FF0000"/>
                </a:solidFill>
              </a:rPr>
              <a:t> </a:t>
            </a:r>
            <a:r>
              <a:rPr lang="es-PR" sz="4000" dirty="0" err="1" smtClean="0">
                <a:solidFill>
                  <a:srgbClr val="FF0000"/>
                </a:solidFill>
              </a:rPr>
              <a:t>Ending</a:t>
            </a:r>
            <a:r>
              <a:rPr lang="es-PR" sz="4000" dirty="0" smtClean="0">
                <a:solidFill>
                  <a:srgbClr val="FF0000"/>
                </a:solidFill>
              </a:rPr>
              <a:t> – Compré </a:t>
            </a:r>
          </a:p>
          <a:p>
            <a:endParaRPr lang="es-P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er</a:t>
            </a:r>
            <a:r>
              <a:rPr lang="es-PR" dirty="0" smtClean="0"/>
              <a:t> - ir </a:t>
            </a:r>
            <a:r>
              <a:rPr lang="es-PR" dirty="0" err="1" smtClean="0"/>
              <a:t>verbs</a:t>
            </a:r>
            <a:r>
              <a:rPr lang="es-PR" dirty="0" smtClean="0"/>
              <a:t> </a:t>
            </a:r>
            <a:r>
              <a:rPr lang="es-PR" dirty="0" err="1" smtClean="0"/>
              <a:t>endings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337048" cy="3730752"/>
          </a:xfrm>
        </p:spPr>
        <p:txBody>
          <a:bodyPr/>
          <a:lstStyle/>
          <a:p>
            <a:r>
              <a:rPr lang="es-PR" dirty="0" smtClean="0"/>
              <a:t>Yo - (</a:t>
            </a:r>
            <a:r>
              <a:rPr lang="es-PR" dirty="0" smtClean="0">
                <a:latin typeface="Calibri"/>
              </a:rPr>
              <a:t>í</a:t>
            </a:r>
            <a:r>
              <a:rPr lang="es-PR" dirty="0" smtClean="0"/>
              <a:t>)</a:t>
            </a:r>
            <a:endParaRPr lang="es-PR" dirty="0" smtClean="0">
              <a:solidFill>
                <a:srgbClr val="FF0000"/>
              </a:solidFill>
            </a:endParaRPr>
          </a:p>
          <a:p>
            <a:r>
              <a:rPr lang="es-PR" dirty="0" smtClean="0"/>
              <a:t>Tu - (iste)</a:t>
            </a:r>
          </a:p>
          <a:p>
            <a:r>
              <a:rPr lang="es-PR" dirty="0" smtClean="0"/>
              <a:t>Usted, el ,ella - (</a:t>
            </a:r>
            <a:r>
              <a:rPr lang="es-PR" dirty="0" err="1" smtClean="0"/>
              <a:t>i</a:t>
            </a:r>
            <a:r>
              <a:rPr lang="es-PR" dirty="0" err="1" smtClean="0">
                <a:latin typeface="Calibri"/>
              </a:rPr>
              <a:t>ó</a:t>
            </a:r>
            <a:r>
              <a:rPr lang="es-PR" dirty="0" smtClean="0"/>
              <a:t>)</a:t>
            </a:r>
          </a:p>
          <a:p>
            <a:r>
              <a:rPr lang="es-PR" dirty="0" smtClean="0"/>
              <a:t>Nosotros (as) - (</a:t>
            </a:r>
            <a:r>
              <a:rPr lang="es-PR" dirty="0" err="1" smtClean="0"/>
              <a:t>imos</a:t>
            </a:r>
            <a:r>
              <a:rPr lang="es-PR" dirty="0" smtClean="0"/>
              <a:t>)</a:t>
            </a:r>
          </a:p>
          <a:p>
            <a:r>
              <a:rPr lang="es-PR" dirty="0" smtClean="0"/>
              <a:t>Ustedes, ellos, ellas - (</a:t>
            </a:r>
            <a:r>
              <a:rPr lang="es-PR" dirty="0" err="1" smtClean="0"/>
              <a:t>ieron</a:t>
            </a:r>
            <a:r>
              <a:rPr lang="es-PR" dirty="0" smtClean="0"/>
              <a:t>)</a:t>
            </a:r>
          </a:p>
          <a:p>
            <a:endParaRPr lang="es-PR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5552182"/>
            <a:ext cx="883920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s-PR" sz="3200" dirty="0" smtClean="0"/>
              <a:t>Ayer comí con mi familia. </a:t>
            </a:r>
          </a:p>
          <a:p>
            <a:r>
              <a:rPr lang="es-PR" sz="3200" dirty="0" smtClean="0"/>
              <a:t>Anoche volví a mi casa muy tarde. </a:t>
            </a:r>
            <a:endParaRPr lang="es-P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R" dirty="0" smtClean="0"/>
              <a:t>La chica </a:t>
            </a:r>
            <a:r>
              <a:rPr lang="es-PR" dirty="0" smtClean="0">
                <a:solidFill>
                  <a:srgbClr val="FF0000"/>
                </a:solidFill>
              </a:rPr>
              <a:t>(ir) </a:t>
            </a:r>
            <a:r>
              <a:rPr lang="es-PR" dirty="0" smtClean="0"/>
              <a:t>a un restaurante la semana pasada.</a:t>
            </a:r>
            <a:endParaRPr lang="es-P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657600" y="1600200"/>
            <a:ext cx="5181600" cy="2514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Comer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Tomar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3200" dirty="0" smtClean="0"/>
              <a:t>Pedir </a:t>
            </a:r>
          </a:p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 i (</a:t>
            </a:r>
            <a:r>
              <a:rPr lang="es-PR" sz="3200" dirty="0" smtClean="0"/>
              <a:t>el-ella-usted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P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form</a:t>
            </a:r>
            <a:r>
              <a:rPr kumimoji="0" lang="es-P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3" name="Picture 3" descr="C:\Documents and Settings\owner\Local Settings\Temporary Internet Files\Content.IE5\U5JESE13\MCj042379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47800"/>
            <a:ext cx="3048000" cy="29098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4419600"/>
            <a:ext cx="769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La chica fue…</a:t>
            </a:r>
          </a:p>
          <a:p>
            <a:r>
              <a:rPr lang="es-ES" sz="3200" dirty="0" smtClean="0"/>
              <a:t>La chica comió…</a:t>
            </a:r>
          </a:p>
          <a:p>
            <a:r>
              <a:rPr lang="es-ES" sz="3200" dirty="0" smtClean="0"/>
              <a:t>La chica tomó…</a:t>
            </a:r>
          </a:p>
          <a:p>
            <a:r>
              <a:rPr lang="es-ES" sz="3200" dirty="0" smtClean="0"/>
              <a:t>La chica pidió…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sz="4800" dirty="0" smtClean="0"/>
              <a:t>La semana santa</a:t>
            </a:r>
            <a:endParaRPr lang="es-E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37448" cy="2587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3200" dirty="0" smtClean="0"/>
              <a:t>La semana santa se </a:t>
            </a:r>
            <a:r>
              <a:rPr lang="es-ES" sz="3200" dirty="0" smtClean="0">
                <a:solidFill>
                  <a:srgbClr val="FF0000"/>
                </a:solidFill>
              </a:rPr>
              <a:t>celebra</a:t>
            </a:r>
            <a:r>
              <a:rPr lang="es-ES" sz="3200" dirty="0" smtClean="0"/>
              <a:t> en el mes de abril.</a:t>
            </a:r>
          </a:p>
          <a:p>
            <a:pPr>
              <a:buNone/>
            </a:pPr>
            <a:endParaRPr lang="es-ES" sz="3200" dirty="0" smtClean="0"/>
          </a:p>
          <a:p>
            <a:pPr>
              <a:buNone/>
            </a:pPr>
            <a:r>
              <a:rPr lang="es-ES" sz="3200" dirty="0" smtClean="0"/>
              <a:t>Es una semana muy distinta y yo tuve una rutina diferente.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038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Celebrar –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celebrate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 la semana santa,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sz="3600" dirty="0" smtClean="0"/>
              <a:t>Generalmente me levanto a las 6:00am, pero en la semana santa, me levanté a las 10:00am.</a:t>
            </a:r>
          </a:p>
          <a:p>
            <a:endParaRPr lang="es-ES" dirty="0"/>
          </a:p>
        </p:txBody>
      </p:sp>
      <p:pic>
        <p:nvPicPr>
          <p:cNvPr id="41986" name="Picture 2" descr="http://www.artshole.co.uk/arts/artists/Katy%20Hannan/gurl-waking-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429000"/>
            <a:ext cx="2690481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semana</a:t>
            </a:r>
            <a:r>
              <a:rPr lang="en-US" dirty="0" smtClean="0"/>
              <a:t> </a:t>
            </a:r>
            <a:r>
              <a:rPr lang="en-US" dirty="0" err="1" smtClean="0"/>
              <a:t>santa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Todos los días desayuno en la escuela </a:t>
            </a:r>
            <a:r>
              <a:rPr lang="es-ES" dirty="0" err="1" smtClean="0"/>
              <a:t>Masterman</a:t>
            </a:r>
            <a:r>
              <a:rPr lang="es-ES" dirty="0" smtClean="0"/>
              <a:t>, pero en la semana santa, desayuné en mi casa.</a:t>
            </a:r>
          </a:p>
          <a:p>
            <a:r>
              <a:rPr lang="es-ES" dirty="0" smtClean="0"/>
              <a:t>Comí huevos con pan  y tocino.</a:t>
            </a:r>
          </a:p>
          <a:p>
            <a:endParaRPr lang="en-US" dirty="0"/>
          </a:p>
        </p:txBody>
      </p:sp>
      <p:pic>
        <p:nvPicPr>
          <p:cNvPr id="3074" name="Picture 2" descr="http://www.tamarackwv.com/shared/content/pictures/confcenter/breakfa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104388"/>
            <a:ext cx="4038600" cy="2705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Endings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295400"/>
            <a:ext cx="8503920" cy="4572000"/>
          </a:xfrm>
        </p:spPr>
        <p:txBody>
          <a:bodyPr/>
          <a:lstStyle/>
          <a:p>
            <a:r>
              <a:rPr lang="es-PR" sz="2800" dirty="0" smtClean="0"/>
              <a:t>Yo - (</a:t>
            </a:r>
            <a:r>
              <a:rPr lang="es-PR" sz="2800" dirty="0" smtClean="0">
                <a:latin typeface="Calibri"/>
              </a:rPr>
              <a:t>é</a:t>
            </a:r>
            <a:r>
              <a:rPr lang="es-PR" sz="2800" dirty="0" smtClean="0"/>
              <a:t>)</a:t>
            </a:r>
          </a:p>
          <a:p>
            <a:r>
              <a:rPr lang="es-PR" sz="2800" dirty="0" smtClean="0"/>
              <a:t>Tú -(aste)</a:t>
            </a:r>
          </a:p>
          <a:p>
            <a:r>
              <a:rPr lang="es-PR" sz="2800" dirty="0" smtClean="0"/>
              <a:t>Él/Ella/Usted – (</a:t>
            </a:r>
            <a:r>
              <a:rPr lang="es-PR" sz="2800" dirty="0" smtClean="0">
                <a:latin typeface="Calibri"/>
              </a:rPr>
              <a:t>ó</a:t>
            </a:r>
            <a:r>
              <a:rPr lang="es-PR" sz="2800" dirty="0" smtClean="0"/>
              <a:t>)</a:t>
            </a:r>
          </a:p>
          <a:p>
            <a:r>
              <a:rPr lang="es-PR" sz="2800" dirty="0" smtClean="0"/>
              <a:t>Nosotros – (amos)</a:t>
            </a:r>
          </a:p>
          <a:p>
            <a:r>
              <a:rPr lang="es-PR" sz="2800" dirty="0" smtClean="0"/>
              <a:t>Ellos/Ellas / - (aron)</a:t>
            </a:r>
          </a:p>
          <a:p>
            <a:r>
              <a:rPr lang="es-PR" sz="2800" dirty="0" smtClean="0"/>
              <a:t>Ustedes– (aron)</a:t>
            </a:r>
          </a:p>
          <a:p>
            <a:endParaRPr lang="es-PR" dirty="0"/>
          </a:p>
        </p:txBody>
      </p:sp>
      <p:sp>
        <p:nvSpPr>
          <p:cNvPr id="4" name="Rectangle 3"/>
          <p:cNvSpPr/>
          <p:nvPr/>
        </p:nvSpPr>
        <p:spPr>
          <a:xfrm>
            <a:off x="457200" y="4489609"/>
            <a:ext cx="6477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Yo</a:t>
            </a:r>
            <a:r>
              <a:rPr lang="en-US" sz="2400" dirty="0" smtClean="0"/>
              <a:t> </a:t>
            </a:r>
            <a:r>
              <a:rPr lang="en-US" sz="2400" dirty="0" err="1" smtClean="0"/>
              <a:t>camin</a:t>
            </a:r>
            <a:r>
              <a:rPr lang="en-US" sz="2400" dirty="0" err="1" smtClean="0">
                <a:solidFill>
                  <a:srgbClr val="FF0000"/>
                </a:solidFill>
              </a:rPr>
              <a:t>é</a:t>
            </a:r>
            <a:r>
              <a:rPr lang="en-US" sz="2400" dirty="0" smtClean="0"/>
              <a:t> a la </a:t>
            </a:r>
            <a:r>
              <a:rPr lang="en-US" sz="2400" dirty="0" err="1" smtClean="0"/>
              <a:t>escuela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Tú</a:t>
            </a:r>
            <a:r>
              <a:rPr lang="en-US" sz="2400" dirty="0" smtClean="0"/>
              <a:t> </a:t>
            </a:r>
            <a:r>
              <a:rPr lang="en-US" sz="2400" dirty="0" err="1" smtClean="0"/>
              <a:t>camin</a:t>
            </a:r>
            <a:r>
              <a:rPr lang="en-US" sz="2400" dirty="0" err="1" smtClean="0">
                <a:solidFill>
                  <a:srgbClr val="FF0000"/>
                </a:solidFill>
              </a:rPr>
              <a:t>aste</a:t>
            </a:r>
            <a:r>
              <a:rPr lang="en-US" sz="2400" dirty="0" smtClean="0"/>
              <a:t> a la </a:t>
            </a:r>
            <a:r>
              <a:rPr lang="en-US" sz="2400" dirty="0" err="1" smtClean="0"/>
              <a:t>escuela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Él</a:t>
            </a:r>
            <a:r>
              <a:rPr lang="en-US" sz="2400" dirty="0" smtClean="0"/>
              <a:t> </a:t>
            </a:r>
            <a:r>
              <a:rPr lang="en-US" sz="2400" dirty="0" err="1" smtClean="0"/>
              <a:t>camin</a:t>
            </a:r>
            <a:r>
              <a:rPr lang="en-US" sz="2400" dirty="0" err="1" smtClean="0">
                <a:solidFill>
                  <a:srgbClr val="FF0000"/>
                </a:solidFill>
              </a:rPr>
              <a:t>ó</a:t>
            </a:r>
            <a:r>
              <a:rPr lang="en-US" sz="2400" dirty="0" smtClean="0"/>
              <a:t> a la </a:t>
            </a:r>
            <a:r>
              <a:rPr lang="en-US" sz="2400" dirty="0" err="1" smtClean="0"/>
              <a:t>escuela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Nosotros</a:t>
            </a:r>
            <a:r>
              <a:rPr lang="en-US" sz="2400" dirty="0" smtClean="0"/>
              <a:t> </a:t>
            </a:r>
            <a:r>
              <a:rPr lang="en-US" sz="2400" dirty="0" err="1" smtClean="0"/>
              <a:t>camin</a:t>
            </a:r>
            <a:r>
              <a:rPr lang="en-US" sz="2400" dirty="0" err="1" smtClean="0">
                <a:solidFill>
                  <a:srgbClr val="FF0000"/>
                </a:solidFill>
              </a:rPr>
              <a:t>amos</a:t>
            </a:r>
            <a:r>
              <a:rPr lang="en-US" sz="2400" dirty="0" smtClean="0"/>
              <a:t> a la </a:t>
            </a:r>
            <a:r>
              <a:rPr lang="en-US" sz="2400" dirty="0" err="1" smtClean="0"/>
              <a:t>escuela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Ellos</a:t>
            </a:r>
            <a:r>
              <a:rPr lang="en-US" sz="2400" dirty="0" smtClean="0"/>
              <a:t> </a:t>
            </a:r>
            <a:r>
              <a:rPr lang="en-US" sz="2400" dirty="0" err="1" smtClean="0"/>
              <a:t>camin</a:t>
            </a:r>
            <a:r>
              <a:rPr lang="en-US" sz="2400" dirty="0" err="1" smtClean="0">
                <a:solidFill>
                  <a:srgbClr val="FF0000"/>
                </a:solidFill>
              </a:rPr>
              <a:t>aron</a:t>
            </a:r>
            <a:r>
              <a:rPr lang="en-US" sz="2400" dirty="0" smtClean="0"/>
              <a:t>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semana santa,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 Todos los viernes trabajo hasta las 12:00pm, pero el viernes santo no trabajé.</a:t>
            </a:r>
          </a:p>
          <a:p>
            <a:r>
              <a:rPr lang="es-ES" dirty="0" smtClean="0"/>
              <a:t>Cené con mi familia.</a:t>
            </a:r>
          </a:p>
          <a:p>
            <a:r>
              <a:rPr lang="es-ES" dirty="0" smtClean="0"/>
              <a:t>Comimos el pescado, los guineos y otros vegetales. </a:t>
            </a:r>
          </a:p>
          <a:p>
            <a:pPr>
              <a:buNone/>
            </a:pPr>
            <a:endParaRPr lang="es-ES" dirty="0"/>
          </a:p>
        </p:txBody>
      </p:sp>
      <p:pic>
        <p:nvPicPr>
          <p:cNvPr id="2050" name="Picture 2" descr="http://farm4.static.flickr.com/3576/3396289697_2d628957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05200"/>
            <a:ext cx="3733800" cy="2800350"/>
          </a:xfrm>
          <a:prstGeom prst="rect">
            <a:avLst/>
          </a:prstGeom>
          <a:noFill/>
        </p:spPr>
      </p:pic>
      <p:pic>
        <p:nvPicPr>
          <p:cNvPr id="2052" name="Picture 4" descr="http://inel.files.wordpress.com/2006/11/freshfishgreekislandydra5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657600"/>
            <a:ext cx="3975100" cy="2623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 semana santa,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El domingo fui a la iglesia con mi familia.</a:t>
            </a:r>
          </a:p>
          <a:p>
            <a:r>
              <a:rPr lang="es-ES" dirty="0" smtClean="0"/>
              <a:t>Fuimos muy temprano, a las 8:00 de la mañana.</a:t>
            </a:r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pic>
        <p:nvPicPr>
          <p:cNvPr id="1026" name="Picture 2" descr="http://www.st-philip.net/images/church_front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659520"/>
            <a:ext cx="5181600" cy="3512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89848" cy="4568952"/>
          </a:xfrm>
        </p:spPr>
        <p:txBody>
          <a:bodyPr/>
          <a:lstStyle/>
          <a:p>
            <a:r>
              <a:rPr lang="es-ES" dirty="0" smtClean="0"/>
              <a:t>En la tarde, jugamos Bingo y nos acostamos temprano.</a:t>
            </a:r>
            <a:endParaRPr lang="es-ES" dirty="0"/>
          </a:p>
        </p:txBody>
      </p:sp>
      <p:pic>
        <p:nvPicPr>
          <p:cNvPr id="61442" name="Picture 2" descr="http://www.youthatinc.org/images/bingo-pic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2736088"/>
            <a:ext cx="3124200" cy="3207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sz="3600" dirty="0" smtClean="0"/>
              <a:t>Fue una semana sensacional. 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Inténtalo tu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 mi familia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295400"/>
            <a:ext cx="9067800" cy="5257800"/>
          </a:xfrm>
        </p:spPr>
        <p:txBody>
          <a:bodyPr>
            <a:normAutofit/>
          </a:bodyPr>
          <a:lstStyle/>
          <a:p>
            <a:r>
              <a:rPr lang="es-ES" sz="3600" dirty="0" smtClean="0"/>
              <a:t>Página - 293</a:t>
            </a:r>
          </a:p>
          <a:p>
            <a:r>
              <a:rPr lang="es-ES" sz="3600" dirty="0" smtClean="0"/>
              <a:t>Actividad – 33</a:t>
            </a:r>
          </a:p>
          <a:p>
            <a:r>
              <a:rPr lang="es-ES" sz="3600" dirty="0" err="1" smtClean="0"/>
              <a:t>Write</a:t>
            </a:r>
            <a:r>
              <a:rPr lang="es-ES" sz="3600" dirty="0" smtClean="0"/>
              <a:t> </a:t>
            </a:r>
            <a:r>
              <a:rPr lang="es-ES" sz="3600" dirty="0" err="1" smtClean="0"/>
              <a:t>what</a:t>
            </a:r>
            <a:r>
              <a:rPr lang="es-ES" sz="3600" dirty="0" smtClean="0"/>
              <a:t> </a:t>
            </a:r>
            <a:r>
              <a:rPr lang="es-ES" sz="3600" dirty="0" err="1" smtClean="0"/>
              <a:t>you</a:t>
            </a:r>
            <a:r>
              <a:rPr lang="es-ES" sz="3600" dirty="0" smtClean="0"/>
              <a:t> </a:t>
            </a:r>
            <a:r>
              <a:rPr lang="es-ES" sz="3600" dirty="0" err="1" smtClean="0"/>
              <a:t>did</a:t>
            </a:r>
            <a:r>
              <a:rPr lang="es-ES" sz="3600" dirty="0" smtClean="0"/>
              <a:t> </a:t>
            </a:r>
            <a:r>
              <a:rPr lang="es-ES" sz="3600" dirty="0" err="1" smtClean="0"/>
              <a:t>during</a:t>
            </a:r>
            <a:r>
              <a:rPr lang="es-ES" sz="3600" dirty="0" smtClean="0"/>
              <a:t> </a:t>
            </a:r>
            <a:r>
              <a:rPr lang="es-ES" sz="3600" dirty="0" err="1" smtClean="0"/>
              <a:t>your</a:t>
            </a:r>
            <a:r>
              <a:rPr lang="es-ES" sz="3600" dirty="0" smtClean="0"/>
              <a:t> </a:t>
            </a:r>
            <a:r>
              <a:rPr lang="es-ES" sz="3600" dirty="0" err="1" smtClean="0"/>
              <a:t>spring</a:t>
            </a:r>
            <a:r>
              <a:rPr lang="es-ES" sz="3600" dirty="0" smtClean="0"/>
              <a:t> break. </a:t>
            </a:r>
          </a:p>
          <a:p>
            <a:r>
              <a:rPr lang="es-ES" sz="3600" dirty="0" err="1" smtClean="0"/>
              <a:t>Choose</a:t>
            </a:r>
            <a:r>
              <a:rPr lang="es-ES" sz="3600" dirty="0" smtClean="0"/>
              <a:t> </a:t>
            </a:r>
            <a:r>
              <a:rPr lang="es-ES" sz="3600" dirty="0" err="1" smtClean="0"/>
              <a:t>five</a:t>
            </a:r>
            <a:r>
              <a:rPr lang="es-ES" sz="3600" dirty="0" smtClean="0"/>
              <a:t> of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verbs</a:t>
            </a:r>
            <a:r>
              <a:rPr lang="es-ES" sz="3600" dirty="0" smtClean="0"/>
              <a:t> in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yellow</a:t>
            </a:r>
            <a:r>
              <a:rPr lang="es-ES" sz="3600" dirty="0" smtClean="0"/>
              <a:t> box </a:t>
            </a:r>
            <a:r>
              <a:rPr lang="es-ES" sz="3600" dirty="0" err="1" smtClean="0"/>
              <a:t>to</a:t>
            </a:r>
            <a:r>
              <a:rPr lang="es-ES" sz="3600" dirty="0" smtClean="0"/>
              <a:t> describe </a:t>
            </a:r>
            <a:r>
              <a:rPr lang="es-ES" sz="3600" dirty="0" err="1" smtClean="0"/>
              <a:t>your</a:t>
            </a:r>
            <a:r>
              <a:rPr lang="es-ES" sz="3600" dirty="0" smtClean="0"/>
              <a:t> </a:t>
            </a:r>
            <a:r>
              <a:rPr lang="es-ES" sz="3600" dirty="0" err="1" smtClean="0"/>
              <a:t>activities</a:t>
            </a:r>
            <a:r>
              <a:rPr lang="es-ES" sz="3600" dirty="0" smtClean="0"/>
              <a:t>.</a:t>
            </a:r>
          </a:p>
          <a:p>
            <a:r>
              <a:rPr lang="es-ES" sz="3600" dirty="0" err="1" smtClean="0"/>
              <a:t>Choose</a:t>
            </a:r>
            <a:r>
              <a:rPr lang="es-ES" sz="3600" dirty="0" smtClean="0"/>
              <a:t> </a:t>
            </a:r>
            <a:r>
              <a:rPr lang="es-ES" sz="3600" dirty="0" err="1" smtClean="0"/>
              <a:t>one</a:t>
            </a:r>
            <a:r>
              <a:rPr lang="es-ES" sz="3600" dirty="0" smtClean="0"/>
              <a:t> of </a:t>
            </a:r>
            <a:r>
              <a:rPr lang="es-ES" sz="3600" dirty="0" err="1" smtClean="0"/>
              <a:t>these</a:t>
            </a:r>
            <a:r>
              <a:rPr lang="es-ES" sz="3600" dirty="0" smtClean="0"/>
              <a:t> </a:t>
            </a:r>
            <a:r>
              <a:rPr lang="es-ES" sz="3600" dirty="0" err="1" smtClean="0"/>
              <a:t>verbs</a:t>
            </a:r>
            <a:r>
              <a:rPr lang="es-ES" sz="3600" dirty="0" smtClean="0"/>
              <a:t>, </a:t>
            </a:r>
            <a:r>
              <a:rPr lang="es-ES" sz="3600" dirty="0" err="1" smtClean="0"/>
              <a:t>visitar,comer</a:t>
            </a:r>
            <a:r>
              <a:rPr lang="es-ES" sz="3600" dirty="0" smtClean="0"/>
              <a:t>, viajar.</a:t>
            </a:r>
            <a:endParaRPr lang="es-E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Use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correct</a:t>
            </a:r>
            <a:r>
              <a:rPr lang="es-ES" sz="2800" dirty="0" smtClean="0"/>
              <a:t> </a:t>
            </a:r>
            <a:r>
              <a:rPr lang="es-ES" sz="2800" dirty="0" err="1" smtClean="0"/>
              <a:t>form</a:t>
            </a:r>
            <a:r>
              <a:rPr lang="es-ES" sz="2800" dirty="0" smtClean="0"/>
              <a:t> of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reflexive</a:t>
            </a:r>
            <a:r>
              <a:rPr lang="es-ES" sz="2800" dirty="0" smtClean="0"/>
              <a:t> </a:t>
            </a:r>
            <a:r>
              <a:rPr lang="es-ES" sz="2800" dirty="0" err="1" smtClean="0"/>
              <a:t>pronouns</a:t>
            </a:r>
            <a:r>
              <a:rPr lang="es-ES" sz="2800" dirty="0" smtClean="0"/>
              <a:t> </a:t>
            </a:r>
            <a:r>
              <a:rPr lang="es-ES" sz="2800" dirty="0" err="1" smtClean="0"/>
              <a:t>when</a:t>
            </a:r>
            <a:r>
              <a:rPr lang="es-ES" sz="2800" dirty="0" smtClean="0"/>
              <a:t> </a:t>
            </a:r>
            <a:r>
              <a:rPr lang="es-ES" sz="2800" dirty="0" err="1" smtClean="0"/>
              <a:t>necessary</a:t>
            </a:r>
            <a:r>
              <a:rPr lang="es-ES" sz="2800" dirty="0" smtClean="0"/>
              <a:t>. </a:t>
            </a:r>
          </a:p>
          <a:p>
            <a:pPr lvl="1"/>
            <a:r>
              <a:rPr lang="es-ES" sz="2800" dirty="0" smtClean="0"/>
              <a:t>At </a:t>
            </a:r>
            <a:r>
              <a:rPr lang="es-ES" sz="2800" dirty="0" err="1" smtClean="0"/>
              <a:t>least</a:t>
            </a:r>
            <a:r>
              <a:rPr lang="es-ES" sz="2800" dirty="0" smtClean="0"/>
              <a:t> </a:t>
            </a:r>
            <a:r>
              <a:rPr lang="es-ES" sz="2800" dirty="0" err="1" smtClean="0"/>
              <a:t>three</a:t>
            </a:r>
            <a:r>
              <a:rPr lang="es-ES" sz="2800" dirty="0" smtClean="0"/>
              <a:t> times</a:t>
            </a:r>
          </a:p>
          <a:p>
            <a:endParaRPr lang="es-ES" sz="2800" dirty="0" smtClean="0"/>
          </a:p>
          <a:p>
            <a:r>
              <a:rPr lang="es-ES" sz="2800" dirty="0" smtClean="0"/>
              <a:t>Ejemplo: Todos los días </a:t>
            </a:r>
            <a:r>
              <a:rPr lang="es-ES" sz="2800" dirty="0" smtClean="0">
                <a:solidFill>
                  <a:srgbClr val="FF0000"/>
                </a:solidFill>
              </a:rPr>
              <a:t>me</a:t>
            </a:r>
            <a:r>
              <a:rPr lang="es-ES" sz="2800" dirty="0" smtClean="0"/>
              <a:t> acuesto temprano pero en las vacaciones </a:t>
            </a:r>
            <a:r>
              <a:rPr lang="es-ES" sz="2800" dirty="0" smtClean="0">
                <a:solidFill>
                  <a:srgbClr val="FF0000"/>
                </a:solidFill>
              </a:rPr>
              <a:t>me</a:t>
            </a:r>
            <a:r>
              <a:rPr lang="es-ES" sz="2800" dirty="0" smtClean="0"/>
              <a:t> acosté muy tarde. 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 semana santa,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El domingo fui a la iglesia con mi familia.</a:t>
            </a:r>
          </a:p>
          <a:p>
            <a:r>
              <a:rPr lang="es-ES" dirty="0" smtClean="0"/>
              <a:t>Nosotros </a:t>
            </a:r>
            <a:r>
              <a:rPr lang="es-ES" dirty="0" smtClean="0">
                <a:solidFill>
                  <a:srgbClr val="FF0000"/>
                </a:solidFill>
              </a:rPr>
              <a:t>nos</a:t>
            </a:r>
            <a:r>
              <a:rPr lang="es-ES" dirty="0" smtClean="0"/>
              <a:t> levantamos muy temprano, a las 7:00 de la mañana.</a:t>
            </a:r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pic>
        <p:nvPicPr>
          <p:cNvPr id="1026" name="Picture 2" descr="http://www.st-philip.net/images/church_front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964320"/>
            <a:ext cx="5181600" cy="3512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Use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following</a:t>
            </a:r>
            <a:r>
              <a:rPr lang="es-ES" dirty="0" smtClean="0"/>
              <a:t> </a:t>
            </a:r>
            <a:r>
              <a:rPr lang="es-ES" dirty="0" err="1" smtClean="0"/>
              <a:t>phrases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begin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sentence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Los días de escuela </a:t>
            </a:r>
          </a:p>
          <a:p>
            <a:r>
              <a:rPr lang="es-ES" dirty="0" smtClean="0"/>
              <a:t>Todos los días</a:t>
            </a:r>
          </a:p>
          <a:p>
            <a:r>
              <a:rPr lang="es-ES" dirty="0" smtClean="0"/>
              <a:t>Generalmente</a:t>
            </a:r>
          </a:p>
          <a:p>
            <a:r>
              <a:rPr lang="es-ES" dirty="0" smtClean="0"/>
              <a:t>Siempre</a:t>
            </a:r>
          </a:p>
          <a:p>
            <a:endParaRPr lang="es-ES" dirty="0" smtClean="0"/>
          </a:p>
          <a:p>
            <a:r>
              <a:rPr lang="es-ES" dirty="0" err="1" smtClean="0"/>
              <a:t>Follow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pero en las vacaciones de primavera</a:t>
            </a:r>
          </a:p>
          <a:p>
            <a:r>
              <a:rPr lang="es-ES" dirty="0" smtClean="0"/>
              <a:t>Ejemplo: </a:t>
            </a:r>
            <a:r>
              <a:rPr lang="es-ES" dirty="0" smtClean="0">
                <a:solidFill>
                  <a:srgbClr val="FF0000"/>
                </a:solidFill>
              </a:rPr>
              <a:t>Todos los días </a:t>
            </a:r>
            <a:r>
              <a:rPr lang="es-ES" dirty="0" smtClean="0"/>
              <a:t>me acuesto temprano </a:t>
            </a:r>
            <a:r>
              <a:rPr lang="es-ES" dirty="0" smtClean="0">
                <a:solidFill>
                  <a:srgbClr val="FF0000"/>
                </a:solidFill>
              </a:rPr>
              <a:t>pero en las vacaciones</a:t>
            </a:r>
            <a:r>
              <a:rPr lang="es-ES" dirty="0" smtClean="0"/>
              <a:t> </a:t>
            </a:r>
            <a:r>
              <a:rPr lang="es-ES" dirty="0" smtClean="0">
                <a:solidFill>
                  <a:srgbClr val="FF0000"/>
                </a:solidFill>
              </a:rPr>
              <a:t>de primavera</a:t>
            </a:r>
            <a:r>
              <a:rPr lang="es-ES" dirty="0" smtClean="0"/>
              <a:t> me acosté muy tarde. 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 parejas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Discutan sus actividades.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err="1" smtClean="0"/>
              <a:t>Talking</a:t>
            </a:r>
            <a:r>
              <a:rPr lang="es-PR" dirty="0" smtClean="0"/>
              <a:t> </a:t>
            </a:r>
            <a:r>
              <a:rPr lang="es-PR" dirty="0" err="1" smtClean="0"/>
              <a:t>about</a:t>
            </a:r>
            <a:r>
              <a:rPr lang="es-PR" dirty="0" smtClean="0"/>
              <a:t> </a:t>
            </a:r>
            <a:r>
              <a:rPr lang="es-PR" dirty="0" err="1" smtClean="0"/>
              <a:t>the</a:t>
            </a:r>
            <a:r>
              <a:rPr lang="es-PR" dirty="0" smtClean="0"/>
              <a:t> </a:t>
            </a:r>
            <a:r>
              <a:rPr lang="es-PR" dirty="0" err="1" smtClean="0"/>
              <a:t>past</a:t>
            </a:r>
            <a:r>
              <a:rPr lang="es-PR" dirty="0" smtClean="0"/>
              <a:t>.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PR" sz="4000" dirty="0" err="1" smtClean="0"/>
              <a:t>Follow</a:t>
            </a:r>
            <a:r>
              <a:rPr lang="es-PR" sz="4000" dirty="0" smtClean="0"/>
              <a:t> </a:t>
            </a:r>
            <a:r>
              <a:rPr lang="es-PR" sz="4000" dirty="0" err="1" smtClean="0"/>
              <a:t>the</a:t>
            </a:r>
            <a:r>
              <a:rPr lang="es-PR" sz="4000" dirty="0" smtClean="0"/>
              <a:t> </a:t>
            </a:r>
            <a:r>
              <a:rPr lang="es-PR" sz="4000" dirty="0" err="1" smtClean="0"/>
              <a:t>steps</a:t>
            </a:r>
            <a:r>
              <a:rPr lang="es-PR" sz="4000" dirty="0" smtClean="0"/>
              <a:t> u </a:t>
            </a:r>
            <a:r>
              <a:rPr lang="es-PR" sz="4000" dirty="0" err="1" smtClean="0"/>
              <a:t>already</a:t>
            </a:r>
            <a:r>
              <a:rPr lang="es-PR" sz="4000" dirty="0" smtClean="0"/>
              <a:t> </a:t>
            </a:r>
            <a:r>
              <a:rPr lang="es-PR" sz="4000" dirty="0" err="1" smtClean="0"/>
              <a:t>know</a:t>
            </a:r>
            <a:endParaRPr lang="es-PR" sz="4000" dirty="0" smtClean="0"/>
          </a:p>
          <a:p>
            <a:r>
              <a:rPr lang="es-PR" sz="4000" dirty="0" smtClean="0"/>
              <a:t>1) </a:t>
            </a:r>
            <a:r>
              <a:rPr lang="es-PR" sz="4000" dirty="0" err="1" smtClean="0"/>
              <a:t>Recognize</a:t>
            </a:r>
            <a:r>
              <a:rPr lang="es-PR" sz="4000" dirty="0" smtClean="0"/>
              <a:t> – Comprar</a:t>
            </a:r>
          </a:p>
          <a:p>
            <a:r>
              <a:rPr lang="es-PR" sz="4000" dirty="0" smtClean="0"/>
              <a:t>2) </a:t>
            </a:r>
            <a:r>
              <a:rPr lang="es-PR" sz="4000" dirty="0" err="1" smtClean="0"/>
              <a:t>Chop</a:t>
            </a:r>
            <a:r>
              <a:rPr lang="es-PR" sz="4000" dirty="0" smtClean="0"/>
              <a:t> – Compr</a:t>
            </a:r>
            <a:r>
              <a:rPr lang="es-PR" sz="4000" dirty="0" smtClean="0">
                <a:solidFill>
                  <a:srgbClr val="00B050"/>
                </a:solidFill>
              </a:rPr>
              <a:t>ar</a:t>
            </a:r>
          </a:p>
          <a:p>
            <a:r>
              <a:rPr lang="es-PR" sz="4000" dirty="0" smtClean="0"/>
              <a:t>3) </a:t>
            </a:r>
            <a:r>
              <a:rPr lang="es-PR" sz="4000" dirty="0" err="1" smtClean="0"/>
              <a:t>Stem</a:t>
            </a:r>
            <a:r>
              <a:rPr lang="es-PR" sz="4000" dirty="0" smtClean="0"/>
              <a:t> – </a:t>
            </a:r>
            <a:r>
              <a:rPr lang="es-PR" sz="4000" dirty="0" err="1" smtClean="0"/>
              <a:t>Compr</a:t>
            </a:r>
            <a:endParaRPr lang="es-PR" sz="4000" dirty="0" smtClean="0"/>
          </a:p>
          <a:p>
            <a:r>
              <a:rPr lang="es-PR" sz="4000" dirty="0" smtClean="0"/>
              <a:t>4) </a:t>
            </a:r>
            <a:r>
              <a:rPr lang="es-PR" sz="4000" dirty="0" err="1" smtClean="0">
                <a:solidFill>
                  <a:srgbClr val="FF0000"/>
                </a:solidFill>
              </a:rPr>
              <a:t>Right</a:t>
            </a:r>
            <a:r>
              <a:rPr lang="es-PR" sz="4000" dirty="0" smtClean="0">
                <a:solidFill>
                  <a:srgbClr val="FF0000"/>
                </a:solidFill>
              </a:rPr>
              <a:t> </a:t>
            </a:r>
            <a:r>
              <a:rPr lang="es-PR" sz="4000" dirty="0" err="1" smtClean="0">
                <a:solidFill>
                  <a:srgbClr val="FF0000"/>
                </a:solidFill>
              </a:rPr>
              <a:t>Ending</a:t>
            </a:r>
            <a:r>
              <a:rPr lang="es-PR" sz="4000" dirty="0" smtClean="0">
                <a:solidFill>
                  <a:srgbClr val="FF0000"/>
                </a:solidFill>
              </a:rPr>
              <a:t> – Compré </a:t>
            </a:r>
          </a:p>
          <a:p>
            <a:endParaRPr lang="es-P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República Dominicana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Republica</a:t>
            </a:r>
            <a:r>
              <a:rPr lang="en-US" dirty="0" smtClean="0"/>
              <a:t> </a:t>
            </a:r>
            <a:r>
              <a:rPr lang="en-US" dirty="0" err="1" smtClean="0"/>
              <a:t>Dominicana</a:t>
            </a:r>
            <a:endParaRPr lang="en-US" dirty="0"/>
          </a:p>
        </p:txBody>
      </p:sp>
      <p:pic>
        <p:nvPicPr>
          <p:cNvPr id="1028" name="Picture 4" descr="http://www.lib.utexas.edu/maps/americas/latin_americ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57400"/>
            <a:ext cx="3388552" cy="4117009"/>
          </a:xfrm>
          <a:prstGeom prst="rect">
            <a:avLst/>
          </a:prstGeom>
          <a:noFill/>
        </p:spPr>
      </p:pic>
      <p:sp>
        <p:nvSpPr>
          <p:cNvPr id="6" name="Up Arrow 5"/>
          <p:cNvSpPr/>
          <p:nvPr/>
        </p:nvSpPr>
        <p:spPr>
          <a:xfrm rot="13699634">
            <a:off x="2536949" y="1850682"/>
            <a:ext cx="424559" cy="12704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ttp://www.bocachicadominican.com/gallery/dominican_republic_ma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286000"/>
            <a:ext cx="4762702" cy="3246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bandera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4754" name="Picture 2" descr="http://www.33ff.com/flags/XL_flags_embossed/Dominican-Republic_fla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6400"/>
            <a:ext cx="6477000" cy="431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comida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El sancocho</a:t>
            </a:r>
            <a:endParaRPr lang="es-ES" dirty="0"/>
          </a:p>
        </p:txBody>
      </p:sp>
      <p:pic>
        <p:nvPicPr>
          <p:cNvPr id="1026" name="Picture 2" descr="http://www.goya.com/espanol/recipes/images_recipe/recipe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133600"/>
            <a:ext cx="3429000" cy="3429000"/>
          </a:xfrm>
          <a:prstGeom prst="rect">
            <a:avLst/>
          </a:prstGeom>
          <a:noFill/>
        </p:spPr>
      </p:pic>
      <p:pic>
        <p:nvPicPr>
          <p:cNvPr id="1030" name="Picture 6" descr="http://www.colonialzone-dr.com/images/cooking%20sancocho-Die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33600"/>
            <a:ext cx="396679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moro</a:t>
            </a:r>
            <a:endParaRPr lang="es-ES" dirty="0"/>
          </a:p>
        </p:txBody>
      </p:sp>
      <p:pic>
        <p:nvPicPr>
          <p:cNvPr id="4" name="Picture 4" descr="http://farm4.static.flickr.com/3021/2871850945_744e72a1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59442" y="1527175"/>
            <a:ext cx="5046358" cy="45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676400"/>
            <a:ext cx="342900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/>
              <a:t>Arroz con habichuelas</a:t>
            </a:r>
            <a:endParaRPr lang="es-E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314307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/>
              <a:t>Tostones</a:t>
            </a:r>
            <a:endParaRPr lang="es-E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925669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/>
              <a:t>Salami</a:t>
            </a:r>
            <a:endParaRPr lang="es-ES" sz="36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Los pasatiempos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El béisbol                                 El merengue</a:t>
            </a:r>
            <a:endParaRPr lang="es-ES" dirty="0"/>
          </a:p>
        </p:txBody>
      </p:sp>
      <p:pic>
        <p:nvPicPr>
          <p:cNvPr id="76802" name="Picture 2" descr="http://www.eluniversal.com.co/media/20090304/ampliadas/ctg_dep_dominicana_y_puerto_rico_gigantes_de_si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2057400"/>
            <a:ext cx="4038600" cy="2717641"/>
          </a:xfrm>
          <a:prstGeom prst="rect">
            <a:avLst/>
          </a:prstGeom>
          <a:noFill/>
        </p:spPr>
      </p:pic>
      <p:pic>
        <p:nvPicPr>
          <p:cNvPr id="76804" name="Picture 4" descr="http://www.dominicanaonline.org/Portal/noticias/Merengue3_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7834" y="2057400"/>
            <a:ext cx="4016566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Viajar</a:t>
            </a:r>
            <a:endParaRPr lang="en-US" dirty="0" smtClean="0"/>
          </a:p>
          <a:p>
            <a:r>
              <a:rPr lang="en-US" dirty="0" err="1" smtClean="0"/>
              <a:t>Ir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ver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bailar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Conocer</a:t>
            </a:r>
            <a:endParaRPr lang="en-US" dirty="0" smtClean="0"/>
          </a:p>
          <a:p>
            <a:r>
              <a:rPr lang="en-US" dirty="0" err="1" smtClean="0"/>
              <a:t>Pienso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Bailar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R" dirty="0" smtClean="0"/>
              <a:t>Ayer yo ________________ en la fiesta.</a:t>
            </a:r>
          </a:p>
          <a:p>
            <a:r>
              <a:rPr lang="es-PR" dirty="0" smtClean="0"/>
              <a:t>Tú ________________ en la fiesta.</a:t>
            </a:r>
          </a:p>
          <a:p>
            <a:r>
              <a:rPr lang="es-PR" dirty="0" smtClean="0"/>
              <a:t>Ella _______________ en la fiesta.</a:t>
            </a:r>
          </a:p>
          <a:p>
            <a:r>
              <a:rPr lang="es-PR" dirty="0" smtClean="0"/>
              <a:t>Nosotros ________________en la fiesta.</a:t>
            </a:r>
          </a:p>
          <a:p>
            <a:r>
              <a:rPr lang="es-PR" dirty="0" smtClean="0"/>
              <a:t>Ustedes ________________en la fiesta.</a:t>
            </a:r>
          </a:p>
          <a:p>
            <a:endParaRPr lang="es-PR" dirty="0"/>
          </a:p>
        </p:txBody>
      </p:sp>
      <p:pic>
        <p:nvPicPr>
          <p:cNvPr id="4" name="Picture 4" descr="http://www.nytimes.com/images/blogs/tvdecoder/posts/0308/dancing-ma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4267200"/>
            <a:ext cx="3962400" cy="2371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Estudiar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1139952"/>
          </a:xfrm>
        </p:spPr>
        <p:txBody>
          <a:bodyPr/>
          <a:lstStyle/>
          <a:p>
            <a:r>
              <a:rPr lang="es-PR" dirty="0" smtClean="0"/>
              <a:t>Ayer _______________para la prueba de español.</a:t>
            </a:r>
            <a:endParaRPr lang="es-PR" dirty="0"/>
          </a:p>
        </p:txBody>
      </p:sp>
      <p:pic>
        <p:nvPicPr>
          <p:cNvPr id="1026" name="Picture 2" descr="http://www.elanguages.ac.uk/images/GLP_01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2362200"/>
            <a:ext cx="4125113" cy="2743200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01752" y="5410200"/>
            <a:ext cx="8842248" cy="113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s-PR" sz="2700" dirty="0" smtClean="0"/>
              <a:t>Tú no</a:t>
            </a: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_______________para la prueba.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Cantar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4495800"/>
            <a:ext cx="8534400" cy="1066800"/>
          </a:xfrm>
        </p:spPr>
        <p:txBody>
          <a:bodyPr/>
          <a:lstStyle/>
          <a:p>
            <a:r>
              <a:rPr lang="es-PR" dirty="0" smtClean="0"/>
              <a:t>La semana pasada yo__________ en un concierto.</a:t>
            </a:r>
            <a:endParaRPr lang="es-PR" dirty="0"/>
          </a:p>
        </p:txBody>
      </p:sp>
      <p:pic>
        <p:nvPicPr>
          <p:cNvPr id="19458" name="Picture 2" descr="http://www.digital-photo.com.au/gallery/d/13774-3/Amy-Pearson-singing-in-Channel-7-studios_MG_59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00200"/>
            <a:ext cx="4389240" cy="2924175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5334000"/>
            <a:ext cx="8534400" cy="1066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 amigos también________________.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 smtClean="0"/>
              <a:t>Caminar</a:t>
            </a:r>
            <a:endParaRPr lang="es-P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4152" y="5565648"/>
            <a:ext cx="8385048" cy="1139952"/>
          </a:xfrm>
        </p:spPr>
        <p:txBody>
          <a:bodyPr/>
          <a:lstStyle/>
          <a:p>
            <a:r>
              <a:rPr lang="es-PR" dirty="0" smtClean="0"/>
              <a:t>Tú no _______________con nosotros.</a:t>
            </a:r>
            <a:endParaRPr lang="es-PR" dirty="0"/>
          </a:p>
        </p:txBody>
      </p:sp>
      <p:pic>
        <p:nvPicPr>
          <p:cNvPr id="22530" name="Picture 2" descr="http://graphics8.nytimes.com/images/blogs/well/posts/walking_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34715"/>
            <a:ext cx="3886200" cy="3237285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724400"/>
            <a:ext cx="8385048" cy="11399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s-P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 papá y yo _______________esta mañana.</a:t>
            </a:r>
            <a:endParaRPr kumimoji="0" lang="es-PR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1183</TotalTime>
  <Words>1475</Words>
  <Application>Microsoft Macintosh PowerPoint</Application>
  <PresentationFormat>On-screen Show (4:3)</PresentationFormat>
  <Paragraphs>281</Paragraphs>
  <Slides>55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Civic</vt:lpstr>
      <vt:lpstr>El pretérito</vt:lpstr>
      <vt:lpstr>El pretérito</vt:lpstr>
      <vt:lpstr>Talking about the past.</vt:lpstr>
      <vt:lpstr>Endings</vt:lpstr>
      <vt:lpstr>Talking about the past.</vt:lpstr>
      <vt:lpstr>Bailar</vt:lpstr>
      <vt:lpstr>Estudiar</vt:lpstr>
      <vt:lpstr>Cantar</vt:lpstr>
      <vt:lpstr>Caminar</vt:lpstr>
      <vt:lpstr>Tú/ Anteayer (the day before yesterday)</vt:lpstr>
      <vt:lpstr>Ellos/El sábado pasado</vt:lpstr>
      <vt:lpstr>Tus amigas y tú/ayer</vt:lpstr>
      <vt:lpstr>Er- Ir verbs</vt:lpstr>
      <vt:lpstr>er - ir verbs endings</vt:lpstr>
      <vt:lpstr>er - ir verbs endings</vt:lpstr>
      <vt:lpstr>Volver</vt:lpstr>
      <vt:lpstr>Ver</vt:lpstr>
      <vt:lpstr>Ir (Irregular)</vt:lpstr>
      <vt:lpstr>Slide 19</vt:lpstr>
      <vt:lpstr>El sábado pasado fui a una fiesta.</vt:lpstr>
      <vt:lpstr>Mis amigos fueron a la escuela.</vt:lpstr>
      <vt:lpstr>Mi familia y yo fuimos al zoológico.</vt:lpstr>
      <vt:lpstr>La chica fue a un restaurante la semana pasada.</vt:lpstr>
      <vt:lpstr>Mis primas fueron de compras anoche.</vt:lpstr>
      <vt:lpstr>Encuentra los errores</vt:lpstr>
      <vt:lpstr>Encuentra los errores</vt:lpstr>
      <vt:lpstr>Encuentra los errores</vt:lpstr>
      <vt:lpstr>Encuentra los errores</vt:lpstr>
      <vt:lpstr>Encuentra los errores</vt:lpstr>
      <vt:lpstr>Encuentra los errores</vt:lpstr>
      <vt:lpstr>Repaso del preterito/ Review</vt:lpstr>
      <vt:lpstr>Talking about the past</vt:lpstr>
      <vt:lpstr>Talking about the past.</vt:lpstr>
      <vt:lpstr>er - ir verbs endings</vt:lpstr>
      <vt:lpstr>La chica (ir) a un restaurante la semana pasada.</vt:lpstr>
      <vt:lpstr>Slide 36</vt:lpstr>
      <vt:lpstr>Slide 37</vt:lpstr>
      <vt:lpstr>En la semana santa,</vt:lpstr>
      <vt:lpstr>La semana santa, </vt:lpstr>
      <vt:lpstr>La semana santa,</vt:lpstr>
      <vt:lpstr>La  semana santa,</vt:lpstr>
      <vt:lpstr>Slide 42</vt:lpstr>
      <vt:lpstr>Slide 43</vt:lpstr>
      <vt:lpstr>Inténtalo tu</vt:lpstr>
      <vt:lpstr>En mi familia</vt:lpstr>
      <vt:lpstr>Slide 46</vt:lpstr>
      <vt:lpstr>La  semana santa,</vt:lpstr>
      <vt:lpstr>Use the following phrases to begin your sentence</vt:lpstr>
      <vt:lpstr>En parejas</vt:lpstr>
      <vt:lpstr>La República Dominicana</vt:lpstr>
      <vt:lpstr>La bandera</vt:lpstr>
      <vt:lpstr>La comida</vt:lpstr>
      <vt:lpstr>El moro</vt:lpstr>
      <vt:lpstr>Los pasatiempos</vt:lpstr>
      <vt:lpstr>Slide 55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pretérito</dc:title>
  <dc:creator/>
  <cp:lastModifiedBy>Benjamin Rush</cp:lastModifiedBy>
  <cp:revision>58</cp:revision>
  <dcterms:created xsi:type="dcterms:W3CDTF">2011-09-20T19:29:43Z</dcterms:created>
  <dcterms:modified xsi:type="dcterms:W3CDTF">2011-09-20T19:31:50Z</dcterms:modified>
</cp:coreProperties>
</file>